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57" r:id="rId4"/>
    <p:sldId id="258" r:id="rId5"/>
    <p:sldId id="276" r:id="rId6"/>
    <p:sldId id="261" r:id="rId7"/>
    <p:sldId id="263" r:id="rId8"/>
    <p:sldId id="265" r:id="rId9"/>
    <p:sldId id="277" r:id="rId10"/>
    <p:sldId id="268" r:id="rId11"/>
    <p:sldId id="269" r:id="rId12"/>
    <p:sldId id="275" r:id="rId1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06EB23-EE0B-4AC0-AD43-0A9FB6B0B7F0}" type="doc">
      <dgm:prSet loTypeId="urn:microsoft.com/office/officeart/2005/8/layout/hList9" loCatId="list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zh-TW" altLang="en-US"/>
        </a:p>
      </dgm:t>
    </dgm:pt>
    <dgm:pt modelId="{978FD30F-4229-40ED-8985-A34EED258D7F}">
      <dgm:prSet phldrT="[文字]" custT="1"/>
      <dgm:spPr/>
      <dgm:t>
        <a:bodyPr/>
        <a:lstStyle/>
        <a:p>
          <a:r>
            <a:rPr lang="zh-TW" altLang="en-US" sz="3100" dirty="0" smtClean="0"/>
            <a:t>管道一</a:t>
          </a:r>
          <a:endParaRPr lang="zh-TW" altLang="en-US" sz="3100" dirty="0"/>
        </a:p>
      </dgm:t>
    </dgm:pt>
    <dgm:pt modelId="{E54F16E0-6C47-46C5-A99E-08D94EC23793}" type="parTrans" cxnId="{7C6F7A58-1312-4280-8F6E-E0F6170306D0}">
      <dgm:prSet/>
      <dgm:spPr/>
      <dgm:t>
        <a:bodyPr/>
        <a:lstStyle/>
        <a:p>
          <a:endParaRPr lang="zh-TW" altLang="en-US"/>
        </a:p>
      </dgm:t>
    </dgm:pt>
    <dgm:pt modelId="{C493F213-94B0-4156-AAF0-7F3E9214BF2F}" type="sibTrans" cxnId="{7C6F7A58-1312-4280-8F6E-E0F6170306D0}">
      <dgm:prSet/>
      <dgm:spPr/>
      <dgm:t>
        <a:bodyPr/>
        <a:lstStyle/>
        <a:p>
          <a:endParaRPr lang="zh-TW" altLang="en-US"/>
        </a:p>
      </dgm:t>
    </dgm:pt>
    <dgm:pt modelId="{67273A83-7F96-4CBE-A7A0-0AFB85B7B1E4}">
      <dgm:prSet phldrT="[文字]" custT="1"/>
      <dgm:spPr/>
      <dgm:t>
        <a:bodyPr/>
        <a:lstStyle/>
        <a:p>
          <a:r>
            <a:rPr lang="zh-TW" altLang="en-US" sz="2800" dirty="0" smtClean="0"/>
            <a:t>術科測驗</a:t>
          </a:r>
          <a:endParaRPr lang="zh-TW" altLang="en-US" sz="2800" dirty="0"/>
        </a:p>
      </dgm:t>
    </dgm:pt>
    <dgm:pt modelId="{EC725C99-4FAB-48BB-A99D-62E48D97E7F5}" type="parTrans" cxnId="{68DD0DA0-BCD7-4CCD-BA60-F3B09A8C5EAD}">
      <dgm:prSet/>
      <dgm:spPr/>
      <dgm:t>
        <a:bodyPr/>
        <a:lstStyle/>
        <a:p>
          <a:endParaRPr lang="zh-TW" altLang="en-US"/>
        </a:p>
      </dgm:t>
    </dgm:pt>
    <dgm:pt modelId="{807E975A-C108-43C6-9A75-D31851E99E0D}" type="sibTrans" cxnId="{68DD0DA0-BCD7-4CCD-BA60-F3B09A8C5EAD}">
      <dgm:prSet/>
      <dgm:spPr/>
      <dgm:t>
        <a:bodyPr/>
        <a:lstStyle/>
        <a:p>
          <a:endParaRPr lang="zh-TW" altLang="en-US"/>
        </a:p>
      </dgm:t>
    </dgm:pt>
    <dgm:pt modelId="{C2B52CE7-023F-4D42-8595-B62FB11B1BB6}">
      <dgm:prSet phldrT="[文字]" custT="1"/>
      <dgm:spPr/>
      <dgm:t>
        <a:bodyPr/>
        <a:lstStyle/>
        <a:p>
          <a:r>
            <a:rPr lang="zh-TW" altLang="en-US" sz="2000" dirty="0" smtClean="0"/>
            <a:t>國中</a:t>
          </a:r>
          <a:r>
            <a:rPr lang="zh-TW" altLang="en-US" sz="1600" dirty="0" smtClean="0"/>
            <a:t>：現代舞、舞蹈即興、</a:t>
          </a:r>
          <a:endParaRPr lang="en-US" altLang="zh-TW" sz="1600" dirty="0" smtClean="0"/>
        </a:p>
        <a:p>
          <a:r>
            <a:rPr lang="zh-TW" altLang="en-US" sz="1600" dirty="0" smtClean="0"/>
            <a:t>              民族舞、芭蕾</a:t>
          </a:r>
          <a:endParaRPr lang="en-US" altLang="zh-TW" sz="1600" dirty="0" smtClean="0"/>
        </a:p>
        <a:p>
          <a:r>
            <a:rPr lang="zh-TW" altLang="en-US" sz="2000" dirty="0" smtClean="0"/>
            <a:t>國小</a:t>
          </a:r>
          <a:r>
            <a:rPr lang="zh-TW" altLang="en-US" sz="1600" dirty="0" smtClean="0"/>
            <a:t>：規定動作（含彈性、</a:t>
          </a:r>
          <a:endParaRPr lang="en-US" altLang="zh-TW" sz="1600" dirty="0" smtClean="0"/>
        </a:p>
        <a:p>
          <a:r>
            <a:rPr lang="zh-TW" altLang="en-US" sz="1600" dirty="0" smtClean="0"/>
            <a:t>             柔軟度、敏捷性） 、</a:t>
          </a:r>
          <a:endParaRPr lang="en-US" altLang="zh-TW" sz="1600" dirty="0" smtClean="0"/>
        </a:p>
        <a:p>
          <a:r>
            <a:rPr lang="zh-TW" altLang="en-US" sz="1600" dirty="0" smtClean="0"/>
            <a:t>　　　舞蹈即興（含節奏） </a:t>
          </a:r>
          <a:endParaRPr lang="zh-TW" altLang="en-US" sz="1600" dirty="0"/>
        </a:p>
      </dgm:t>
    </dgm:pt>
    <dgm:pt modelId="{CDF93E56-9805-4828-8671-405F4CF3A614}" type="parTrans" cxnId="{3AAF4186-F49B-4EAC-BDF4-C368A95F9663}">
      <dgm:prSet/>
      <dgm:spPr/>
      <dgm:t>
        <a:bodyPr/>
        <a:lstStyle/>
        <a:p>
          <a:endParaRPr lang="zh-TW" altLang="en-US"/>
        </a:p>
      </dgm:t>
    </dgm:pt>
    <dgm:pt modelId="{0BAEFA69-3682-42C1-9D45-449636737FEB}" type="sibTrans" cxnId="{3AAF4186-F49B-4EAC-BDF4-C368A95F9663}">
      <dgm:prSet/>
      <dgm:spPr/>
      <dgm:t>
        <a:bodyPr/>
        <a:lstStyle/>
        <a:p>
          <a:endParaRPr lang="zh-TW" altLang="en-US"/>
        </a:p>
      </dgm:t>
    </dgm:pt>
    <dgm:pt modelId="{A895BB04-A3ED-4E13-9D1D-540B44775CDD}">
      <dgm:prSet phldrT="[文字]"/>
      <dgm:spPr/>
      <dgm:t>
        <a:bodyPr/>
        <a:lstStyle/>
        <a:p>
          <a:r>
            <a:rPr lang="zh-TW" altLang="en-US" dirty="0" smtClean="0"/>
            <a:t>管道二</a:t>
          </a:r>
          <a:endParaRPr lang="zh-TW" altLang="en-US" dirty="0"/>
        </a:p>
      </dgm:t>
    </dgm:pt>
    <dgm:pt modelId="{13547869-B22D-4536-A4D5-7BA5C36C356E}" type="parTrans" cxnId="{2DD3AE86-5F9F-45FA-9B3A-655E17719E72}">
      <dgm:prSet/>
      <dgm:spPr/>
      <dgm:t>
        <a:bodyPr/>
        <a:lstStyle/>
        <a:p>
          <a:endParaRPr lang="zh-TW" altLang="en-US"/>
        </a:p>
      </dgm:t>
    </dgm:pt>
    <dgm:pt modelId="{793B09F8-713D-4E17-AC1A-53E3236E76DD}" type="sibTrans" cxnId="{2DD3AE86-5F9F-45FA-9B3A-655E17719E72}">
      <dgm:prSet/>
      <dgm:spPr/>
      <dgm:t>
        <a:bodyPr/>
        <a:lstStyle/>
        <a:p>
          <a:endParaRPr lang="zh-TW" altLang="en-US"/>
        </a:p>
      </dgm:t>
    </dgm:pt>
    <dgm:pt modelId="{7198CEB1-98FA-450B-9EEB-426538553911}">
      <dgm:prSet phldrT="[文字]" custT="1"/>
      <dgm:spPr/>
      <dgm:t>
        <a:bodyPr/>
        <a:lstStyle/>
        <a:p>
          <a:r>
            <a:rPr lang="zh-TW" altLang="en-US" sz="2800" dirty="0" smtClean="0"/>
            <a:t>書面審查</a:t>
          </a:r>
          <a:endParaRPr lang="zh-TW" altLang="en-US" sz="2800" dirty="0"/>
        </a:p>
      </dgm:t>
    </dgm:pt>
    <dgm:pt modelId="{2A99080F-B365-4864-B9E7-BBEF17741F27}" type="parTrans" cxnId="{CE6730A0-28F8-421A-A398-413EFE710C37}">
      <dgm:prSet/>
      <dgm:spPr/>
      <dgm:t>
        <a:bodyPr/>
        <a:lstStyle/>
        <a:p>
          <a:endParaRPr lang="zh-TW" altLang="en-US"/>
        </a:p>
      </dgm:t>
    </dgm:pt>
    <dgm:pt modelId="{F6C29D42-DE43-468C-BDCF-56B5065EB5AF}" type="sibTrans" cxnId="{CE6730A0-28F8-421A-A398-413EFE710C37}">
      <dgm:prSet/>
      <dgm:spPr/>
      <dgm:t>
        <a:bodyPr/>
        <a:lstStyle/>
        <a:p>
          <a:endParaRPr lang="zh-TW" altLang="en-US"/>
        </a:p>
      </dgm:t>
    </dgm:pt>
    <dgm:pt modelId="{6767C0C4-F109-48B3-912E-76E4D5FD8434}">
      <dgm:prSet phldrT="[文字]" custT="1"/>
      <dgm:spPr/>
      <dgm:t>
        <a:bodyPr/>
        <a:lstStyle/>
        <a:p>
          <a:pPr algn="ctr"/>
          <a:r>
            <a:rPr lang="zh-TW" altLang="en-US" sz="2200" dirty="0" smtClean="0"/>
            <a:t>由鑑定小組依申請者資料進行審查。</a:t>
          </a:r>
          <a:endParaRPr lang="zh-TW" altLang="en-US" sz="2200" dirty="0"/>
        </a:p>
      </dgm:t>
    </dgm:pt>
    <dgm:pt modelId="{0361FC99-C45A-47CB-9D48-AF296F945AA7}" type="parTrans" cxnId="{D561140A-0E07-4066-A82D-5B18F5D0587C}">
      <dgm:prSet/>
      <dgm:spPr/>
      <dgm:t>
        <a:bodyPr/>
        <a:lstStyle/>
        <a:p>
          <a:endParaRPr lang="zh-TW" altLang="en-US"/>
        </a:p>
      </dgm:t>
    </dgm:pt>
    <dgm:pt modelId="{3B3171A8-0961-46B6-968E-8D335D5C81C3}" type="sibTrans" cxnId="{D561140A-0E07-4066-A82D-5B18F5D0587C}">
      <dgm:prSet/>
      <dgm:spPr/>
      <dgm:t>
        <a:bodyPr/>
        <a:lstStyle/>
        <a:p>
          <a:endParaRPr lang="zh-TW" altLang="en-US"/>
        </a:p>
      </dgm:t>
    </dgm:pt>
    <dgm:pt modelId="{8B681938-CB8D-4EFA-97CC-51A528E25CAE}" type="pres">
      <dgm:prSet presAssocID="{F306EB23-EE0B-4AC0-AD43-0A9FB6B0B7F0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F2DF6A8E-5EA6-4DC2-8546-27FA9784E111}" type="pres">
      <dgm:prSet presAssocID="{978FD30F-4229-40ED-8985-A34EED258D7F}" presName="posSpace" presStyleCnt="0"/>
      <dgm:spPr/>
    </dgm:pt>
    <dgm:pt modelId="{337CC767-7B84-4693-AADB-15CCF666E1F2}" type="pres">
      <dgm:prSet presAssocID="{978FD30F-4229-40ED-8985-A34EED258D7F}" presName="vertFlow" presStyleCnt="0"/>
      <dgm:spPr/>
    </dgm:pt>
    <dgm:pt modelId="{05516318-6710-4E78-B7D7-B2950EC465F6}" type="pres">
      <dgm:prSet presAssocID="{978FD30F-4229-40ED-8985-A34EED258D7F}" presName="topSpace" presStyleCnt="0"/>
      <dgm:spPr/>
    </dgm:pt>
    <dgm:pt modelId="{2B9CD815-809A-4F3A-98FC-C0979A937F35}" type="pres">
      <dgm:prSet presAssocID="{978FD30F-4229-40ED-8985-A34EED258D7F}" presName="firstComp" presStyleCnt="0"/>
      <dgm:spPr/>
    </dgm:pt>
    <dgm:pt modelId="{D6DCD072-2812-4147-884C-5516F03D9283}" type="pres">
      <dgm:prSet presAssocID="{978FD30F-4229-40ED-8985-A34EED258D7F}" presName="firstChild" presStyleLbl="bgAccFollowNode1" presStyleIdx="0" presStyleCnt="4" custScaleX="116909"/>
      <dgm:spPr/>
      <dgm:t>
        <a:bodyPr/>
        <a:lstStyle/>
        <a:p>
          <a:endParaRPr lang="zh-TW" altLang="en-US"/>
        </a:p>
      </dgm:t>
    </dgm:pt>
    <dgm:pt modelId="{62FDB3E3-E499-4233-B3E7-891C97E418FC}" type="pres">
      <dgm:prSet presAssocID="{978FD30F-4229-40ED-8985-A34EED258D7F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5BA9D9-ADB4-4CEA-ABE3-D6EE24EB2029}" type="pres">
      <dgm:prSet presAssocID="{C2B52CE7-023F-4D42-8595-B62FB11B1BB6}" presName="comp" presStyleCnt="0"/>
      <dgm:spPr/>
    </dgm:pt>
    <dgm:pt modelId="{7128659F-F525-4365-BD23-5A18EA9F67B5}" type="pres">
      <dgm:prSet presAssocID="{C2B52CE7-023F-4D42-8595-B62FB11B1BB6}" presName="child" presStyleLbl="bgAccFollowNode1" presStyleIdx="1" presStyleCnt="4" custScaleX="119184" custScaleY="146933"/>
      <dgm:spPr/>
      <dgm:t>
        <a:bodyPr/>
        <a:lstStyle/>
        <a:p>
          <a:endParaRPr lang="zh-TW" altLang="en-US"/>
        </a:p>
      </dgm:t>
    </dgm:pt>
    <dgm:pt modelId="{89D30DCD-5B45-4E20-A54B-D8467F3AEE2A}" type="pres">
      <dgm:prSet presAssocID="{C2B52CE7-023F-4D42-8595-B62FB11B1BB6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CD3CBB-D3B6-4272-ACEE-B2B3D0214343}" type="pres">
      <dgm:prSet presAssocID="{978FD30F-4229-40ED-8985-A34EED258D7F}" presName="negSpace" presStyleCnt="0"/>
      <dgm:spPr/>
    </dgm:pt>
    <dgm:pt modelId="{E6AD43B4-8063-4C78-9E5E-D72517FE8852}" type="pres">
      <dgm:prSet presAssocID="{978FD30F-4229-40ED-8985-A34EED258D7F}" presName="circle" presStyleLbl="node1" presStyleIdx="0" presStyleCnt="2" custScaleX="116497" custScaleY="72416"/>
      <dgm:spPr/>
      <dgm:t>
        <a:bodyPr/>
        <a:lstStyle/>
        <a:p>
          <a:endParaRPr lang="zh-TW" altLang="en-US"/>
        </a:p>
      </dgm:t>
    </dgm:pt>
    <dgm:pt modelId="{5D3F3E02-E086-4E7B-8E16-D5EAA557B55D}" type="pres">
      <dgm:prSet presAssocID="{C493F213-94B0-4156-AAF0-7F3E9214BF2F}" presName="transSpace" presStyleCnt="0"/>
      <dgm:spPr/>
    </dgm:pt>
    <dgm:pt modelId="{6EB9C25F-E177-489E-8C22-01560FBF0A9A}" type="pres">
      <dgm:prSet presAssocID="{A895BB04-A3ED-4E13-9D1D-540B44775CDD}" presName="posSpace" presStyleCnt="0"/>
      <dgm:spPr/>
    </dgm:pt>
    <dgm:pt modelId="{8C534E37-593C-49C0-8952-DA5D0E203410}" type="pres">
      <dgm:prSet presAssocID="{A895BB04-A3ED-4E13-9D1D-540B44775CDD}" presName="vertFlow" presStyleCnt="0"/>
      <dgm:spPr/>
    </dgm:pt>
    <dgm:pt modelId="{65D3D899-C161-46EC-B2EB-F3DB2351C208}" type="pres">
      <dgm:prSet presAssocID="{A895BB04-A3ED-4E13-9D1D-540B44775CDD}" presName="topSpace" presStyleCnt="0"/>
      <dgm:spPr/>
    </dgm:pt>
    <dgm:pt modelId="{2421F40B-0F5A-4A68-8EB6-427A72ED7D2B}" type="pres">
      <dgm:prSet presAssocID="{A895BB04-A3ED-4E13-9D1D-540B44775CDD}" presName="firstComp" presStyleCnt="0"/>
      <dgm:spPr/>
    </dgm:pt>
    <dgm:pt modelId="{4F352D23-873B-4C39-BC39-65F03AE06930}" type="pres">
      <dgm:prSet presAssocID="{A895BB04-A3ED-4E13-9D1D-540B44775CDD}" presName="firstChild" presStyleLbl="bgAccFollowNode1" presStyleIdx="2" presStyleCnt="4"/>
      <dgm:spPr/>
      <dgm:t>
        <a:bodyPr/>
        <a:lstStyle/>
        <a:p>
          <a:endParaRPr lang="zh-TW" altLang="en-US"/>
        </a:p>
      </dgm:t>
    </dgm:pt>
    <dgm:pt modelId="{EF9840D7-414E-43FA-BE68-3B4BA0BD708F}" type="pres">
      <dgm:prSet presAssocID="{A895BB04-A3ED-4E13-9D1D-540B44775CDD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890C95-2F11-4345-A12F-CC89D1A54B28}" type="pres">
      <dgm:prSet presAssocID="{6767C0C4-F109-48B3-912E-76E4D5FD8434}" presName="comp" presStyleCnt="0"/>
      <dgm:spPr/>
    </dgm:pt>
    <dgm:pt modelId="{135B602A-3EE1-45E4-8E91-9EF90F80FE8E}" type="pres">
      <dgm:prSet presAssocID="{6767C0C4-F109-48B3-912E-76E4D5FD8434}" presName="child" presStyleLbl="bgAccFollowNode1" presStyleIdx="3" presStyleCnt="4" custLinFactNeighborX="1330"/>
      <dgm:spPr/>
      <dgm:t>
        <a:bodyPr/>
        <a:lstStyle/>
        <a:p>
          <a:endParaRPr lang="zh-TW" altLang="en-US"/>
        </a:p>
      </dgm:t>
    </dgm:pt>
    <dgm:pt modelId="{3806F605-C91D-4DAE-9880-7CC6424F2DDF}" type="pres">
      <dgm:prSet presAssocID="{6767C0C4-F109-48B3-912E-76E4D5FD843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01ABC7-E388-41A6-AA31-9E7637504E05}" type="pres">
      <dgm:prSet presAssocID="{A895BB04-A3ED-4E13-9D1D-540B44775CDD}" presName="negSpace" presStyleCnt="0"/>
      <dgm:spPr/>
    </dgm:pt>
    <dgm:pt modelId="{20F2C142-38EB-44B6-924D-125CCB74013D}" type="pres">
      <dgm:prSet presAssocID="{A895BB04-A3ED-4E13-9D1D-540B44775CDD}" presName="circle" presStyleLbl="node1" presStyleIdx="1" presStyleCnt="2" custScaleX="115463" custScaleY="69051"/>
      <dgm:spPr/>
      <dgm:t>
        <a:bodyPr/>
        <a:lstStyle/>
        <a:p>
          <a:endParaRPr lang="zh-TW" altLang="en-US"/>
        </a:p>
      </dgm:t>
    </dgm:pt>
  </dgm:ptLst>
  <dgm:cxnLst>
    <dgm:cxn modelId="{E9D6DE08-6F82-4D55-B5C0-0F89CA2D98FF}" type="presOf" srcId="{978FD30F-4229-40ED-8985-A34EED258D7F}" destId="{E6AD43B4-8063-4C78-9E5E-D72517FE8852}" srcOrd="0" destOrd="0" presId="urn:microsoft.com/office/officeart/2005/8/layout/hList9"/>
    <dgm:cxn modelId="{FEC12B01-98CE-4085-87AA-029563BC795A}" type="presOf" srcId="{F306EB23-EE0B-4AC0-AD43-0A9FB6B0B7F0}" destId="{8B681938-CB8D-4EFA-97CC-51A528E25CAE}" srcOrd="0" destOrd="0" presId="urn:microsoft.com/office/officeart/2005/8/layout/hList9"/>
    <dgm:cxn modelId="{49759000-D5D2-43C1-AA2F-330829E9D38D}" type="presOf" srcId="{7198CEB1-98FA-450B-9EEB-426538553911}" destId="{EF9840D7-414E-43FA-BE68-3B4BA0BD708F}" srcOrd="1" destOrd="0" presId="urn:microsoft.com/office/officeart/2005/8/layout/hList9"/>
    <dgm:cxn modelId="{5C7C736B-3F54-44EA-B632-DBF5B9D91C1C}" type="presOf" srcId="{C2B52CE7-023F-4D42-8595-B62FB11B1BB6}" destId="{89D30DCD-5B45-4E20-A54B-D8467F3AEE2A}" srcOrd="1" destOrd="0" presId="urn:microsoft.com/office/officeart/2005/8/layout/hList9"/>
    <dgm:cxn modelId="{A4C013C8-AE10-46FA-9AFF-C6DFCCB9A578}" type="presOf" srcId="{6767C0C4-F109-48B3-912E-76E4D5FD8434}" destId="{135B602A-3EE1-45E4-8E91-9EF90F80FE8E}" srcOrd="0" destOrd="0" presId="urn:microsoft.com/office/officeart/2005/8/layout/hList9"/>
    <dgm:cxn modelId="{D561140A-0E07-4066-A82D-5B18F5D0587C}" srcId="{A895BB04-A3ED-4E13-9D1D-540B44775CDD}" destId="{6767C0C4-F109-48B3-912E-76E4D5FD8434}" srcOrd="1" destOrd="0" parTransId="{0361FC99-C45A-47CB-9D48-AF296F945AA7}" sibTransId="{3B3171A8-0961-46B6-968E-8D335D5C81C3}"/>
    <dgm:cxn modelId="{A40B352A-F0AD-47DD-B689-49ADBD9CA463}" type="presOf" srcId="{C2B52CE7-023F-4D42-8595-B62FB11B1BB6}" destId="{7128659F-F525-4365-BD23-5A18EA9F67B5}" srcOrd="0" destOrd="0" presId="urn:microsoft.com/office/officeart/2005/8/layout/hList9"/>
    <dgm:cxn modelId="{68DD0DA0-BCD7-4CCD-BA60-F3B09A8C5EAD}" srcId="{978FD30F-4229-40ED-8985-A34EED258D7F}" destId="{67273A83-7F96-4CBE-A7A0-0AFB85B7B1E4}" srcOrd="0" destOrd="0" parTransId="{EC725C99-4FAB-48BB-A99D-62E48D97E7F5}" sibTransId="{807E975A-C108-43C6-9A75-D31851E99E0D}"/>
    <dgm:cxn modelId="{7BDB712A-6B41-47B0-8A42-4D08935CAA8C}" type="presOf" srcId="{6767C0C4-F109-48B3-912E-76E4D5FD8434}" destId="{3806F605-C91D-4DAE-9880-7CC6424F2DDF}" srcOrd="1" destOrd="0" presId="urn:microsoft.com/office/officeart/2005/8/layout/hList9"/>
    <dgm:cxn modelId="{1A7E581D-8098-4DCD-8041-ED79BF64287F}" type="presOf" srcId="{A895BB04-A3ED-4E13-9D1D-540B44775CDD}" destId="{20F2C142-38EB-44B6-924D-125CCB74013D}" srcOrd="0" destOrd="0" presId="urn:microsoft.com/office/officeart/2005/8/layout/hList9"/>
    <dgm:cxn modelId="{7C6F7A58-1312-4280-8F6E-E0F6170306D0}" srcId="{F306EB23-EE0B-4AC0-AD43-0A9FB6B0B7F0}" destId="{978FD30F-4229-40ED-8985-A34EED258D7F}" srcOrd="0" destOrd="0" parTransId="{E54F16E0-6C47-46C5-A99E-08D94EC23793}" sibTransId="{C493F213-94B0-4156-AAF0-7F3E9214BF2F}"/>
    <dgm:cxn modelId="{3AAF4186-F49B-4EAC-BDF4-C368A95F9663}" srcId="{978FD30F-4229-40ED-8985-A34EED258D7F}" destId="{C2B52CE7-023F-4D42-8595-B62FB11B1BB6}" srcOrd="1" destOrd="0" parTransId="{CDF93E56-9805-4828-8671-405F4CF3A614}" sibTransId="{0BAEFA69-3682-42C1-9D45-449636737FEB}"/>
    <dgm:cxn modelId="{CE6730A0-28F8-421A-A398-413EFE710C37}" srcId="{A895BB04-A3ED-4E13-9D1D-540B44775CDD}" destId="{7198CEB1-98FA-450B-9EEB-426538553911}" srcOrd="0" destOrd="0" parTransId="{2A99080F-B365-4864-B9E7-BBEF17741F27}" sibTransId="{F6C29D42-DE43-468C-BDCF-56B5065EB5AF}"/>
    <dgm:cxn modelId="{2DD3AE86-5F9F-45FA-9B3A-655E17719E72}" srcId="{F306EB23-EE0B-4AC0-AD43-0A9FB6B0B7F0}" destId="{A895BB04-A3ED-4E13-9D1D-540B44775CDD}" srcOrd="1" destOrd="0" parTransId="{13547869-B22D-4536-A4D5-7BA5C36C356E}" sibTransId="{793B09F8-713D-4E17-AC1A-53E3236E76DD}"/>
    <dgm:cxn modelId="{8E2C8682-895F-40DF-B16C-4AC572414F09}" type="presOf" srcId="{67273A83-7F96-4CBE-A7A0-0AFB85B7B1E4}" destId="{D6DCD072-2812-4147-884C-5516F03D9283}" srcOrd="0" destOrd="0" presId="urn:microsoft.com/office/officeart/2005/8/layout/hList9"/>
    <dgm:cxn modelId="{676FB96C-F327-424C-A5FE-80B83B3953A2}" type="presOf" srcId="{7198CEB1-98FA-450B-9EEB-426538553911}" destId="{4F352D23-873B-4C39-BC39-65F03AE06930}" srcOrd="0" destOrd="0" presId="urn:microsoft.com/office/officeart/2005/8/layout/hList9"/>
    <dgm:cxn modelId="{2571215F-2E2B-4E31-AA90-5B5390AFD09E}" type="presOf" srcId="{67273A83-7F96-4CBE-A7A0-0AFB85B7B1E4}" destId="{62FDB3E3-E499-4233-B3E7-891C97E418FC}" srcOrd="1" destOrd="0" presId="urn:microsoft.com/office/officeart/2005/8/layout/hList9"/>
    <dgm:cxn modelId="{AAA0245A-74E2-4AF7-AE4C-12DE7A3A85C8}" type="presParOf" srcId="{8B681938-CB8D-4EFA-97CC-51A528E25CAE}" destId="{F2DF6A8E-5EA6-4DC2-8546-27FA9784E111}" srcOrd="0" destOrd="0" presId="urn:microsoft.com/office/officeart/2005/8/layout/hList9"/>
    <dgm:cxn modelId="{D5A0DBBC-F581-4221-ADD5-9BF00F6E8460}" type="presParOf" srcId="{8B681938-CB8D-4EFA-97CC-51A528E25CAE}" destId="{337CC767-7B84-4693-AADB-15CCF666E1F2}" srcOrd="1" destOrd="0" presId="urn:microsoft.com/office/officeart/2005/8/layout/hList9"/>
    <dgm:cxn modelId="{E3A1502A-FE98-4923-A529-0A4E15904C8B}" type="presParOf" srcId="{337CC767-7B84-4693-AADB-15CCF666E1F2}" destId="{05516318-6710-4E78-B7D7-B2950EC465F6}" srcOrd="0" destOrd="0" presId="urn:microsoft.com/office/officeart/2005/8/layout/hList9"/>
    <dgm:cxn modelId="{23C7E46C-F966-4A17-8DBC-F80C2C47A364}" type="presParOf" srcId="{337CC767-7B84-4693-AADB-15CCF666E1F2}" destId="{2B9CD815-809A-4F3A-98FC-C0979A937F35}" srcOrd="1" destOrd="0" presId="urn:microsoft.com/office/officeart/2005/8/layout/hList9"/>
    <dgm:cxn modelId="{7A07CB50-2B81-4F5E-92B8-8C4D0B6F711A}" type="presParOf" srcId="{2B9CD815-809A-4F3A-98FC-C0979A937F35}" destId="{D6DCD072-2812-4147-884C-5516F03D9283}" srcOrd="0" destOrd="0" presId="urn:microsoft.com/office/officeart/2005/8/layout/hList9"/>
    <dgm:cxn modelId="{C5D5E017-37F4-4A17-8A54-5EAD9DD7F222}" type="presParOf" srcId="{2B9CD815-809A-4F3A-98FC-C0979A937F35}" destId="{62FDB3E3-E499-4233-B3E7-891C97E418FC}" srcOrd="1" destOrd="0" presId="urn:microsoft.com/office/officeart/2005/8/layout/hList9"/>
    <dgm:cxn modelId="{1370EF5C-1AE6-4B4C-BC4E-C57D63D07A2E}" type="presParOf" srcId="{337CC767-7B84-4693-AADB-15CCF666E1F2}" destId="{DF5BA9D9-ADB4-4CEA-ABE3-D6EE24EB2029}" srcOrd="2" destOrd="0" presId="urn:microsoft.com/office/officeart/2005/8/layout/hList9"/>
    <dgm:cxn modelId="{05F8970F-94B0-467A-9318-DC47171D0701}" type="presParOf" srcId="{DF5BA9D9-ADB4-4CEA-ABE3-D6EE24EB2029}" destId="{7128659F-F525-4365-BD23-5A18EA9F67B5}" srcOrd="0" destOrd="0" presId="urn:microsoft.com/office/officeart/2005/8/layout/hList9"/>
    <dgm:cxn modelId="{2CB987D3-C7DD-4892-A0DD-20097B41D734}" type="presParOf" srcId="{DF5BA9D9-ADB4-4CEA-ABE3-D6EE24EB2029}" destId="{89D30DCD-5B45-4E20-A54B-D8467F3AEE2A}" srcOrd="1" destOrd="0" presId="urn:microsoft.com/office/officeart/2005/8/layout/hList9"/>
    <dgm:cxn modelId="{5BA2D84A-49E1-4B17-BB98-2096A745BD8A}" type="presParOf" srcId="{8B681938-CB8D-4EFA-97CC-51A528E25CAE}" destId="{4BCD3CBB-D3B6-4272-ACEE-B2B3D0214343}" srcOrd="2" destOrd="0" presId="urn:microsoft.com/office/officeart/2005/8/layout/hList9"/>
    <dgm:cxn modelId="{DC7654EF-C086-46DC-B983-D6FB94E6548C}" type="presParOf" srcId="{8B681938-CB8D-4EFA-97CC-51A528E25CAE}" destId="{E6AD43B4-8063-4C78-9E5E-D72517FE8852}" srcOrd="3" destOrd="0" presId="urn:microsoft.com/office/officeart/2005/8/layout/hList9"/>
    <dgm:cxn modelId="{6CB66552-4845-43DA-9982-3DD088F8695B}" type="presParOf" srcId="{8B681938-CB8D-4EFA-97CC-51A528E25CAE}" destId="{5D3F3E02-E086-4E7B-8E16-D5EAA557B55D}" srcOrd="4" destOrd="0" presId="urn:microsoft.com/office/officeart/2005/8/layout/hList9"/>
    <dgm:cxn modelId="{55DD7B61-F3EE-4F53-838C-EC879C6BFFAB}" type="presParOf" srcId="{8B681938-CB8D-4EFA-97CC-51A528E25CAE}" destId="{6EB9C25F-E177-489E-8C22-01560FBF0A9A}" srcOrd="5" destOrd="0" presId="urn:microsoft.com/office/officeart/2005/8/layout/hList9"/>
    <dgm:cxn modelId="{EDD8E355-4B28-414D-8F0A-6E1CE8102F67}" type="presParOf" srcId="{8B681938-CB8D-4EFA-97CC-51A528E25CAE}" destId="{8C534E37-593C-49C0-8952-DA5D0E203410}" srcOrd="6" destOrd="0" presId="urn:microsoft.com/office/officeart/2005/8/layout/hList9"/>
    <dgm:cxn modelId="{715F4CB9-A77D-4909-B3F8-8B9BBA778998}" type="presParOf" srcId="{8C534E37-593C-49C0-8952-DA5D0E203410}" destId="{65D3D899-C161-46EC-B2EB-F3DB2351C208}" srcOrd="0" destOrd="0" presId="urn:microsoft.com/office/officeart/2005/8/layout/hList9"/>
    <dgm:cxn modelId="{F5B07292-1CAA-4203-B698-449E316A84AB}" type="presParOf" srcId="{8C534E37-593C-49C0-8952-DA5D0E203410}" destId="{2421F40B-0F5A-4A68-8EB6-427A72ED7D2B}" srcOrd="1" destOrd="0" presId="urn:microsoft.com/office/officeart/2005/8/layout/hList9"/>
    <dgm:cxn modelId="{6238FFF2-F426-4EBD-B8A0-7C49FCA18CF9}" type="presParOf" srcId="{2421F40B-0F5A-4A68-8EB6-427A72ED7D2B}" destId="{4F352D23-873B-4C39-BC39-65F03AE06930}" srcOrd="0" destOrd="0" presId="urn:microsoft.com/office/officeart/2005/8/layout/hList9"/>
    <dgm:cxn modelId="{3858CA59-C44A-44BA-8D67-5B4FEAFA434F}" type="presParOf" srcId="{2421F40B-0F5A-4A68-8EB6-427A72ED7D2B}" destId="{EF9840D7-414E-43FA-BE68-3B4BA0BD708F}" srcOrd="1" destOrd="0" presId="urn:microsoft.com/office/officeart/2005/8/layout/hList9"/>
    <dgm:cxn modelId="{EB15EC99-394E-4884-9E1F-2CBFB4A51BD8}" type="presParOf" srcId="{8C534E37-593C-49C0-8952-DA5D0E203410}" destId="{D5890C95-2F11-4345-A12F-CC89D1A54B28}" srcOrd="2" destOrd="0" presId="urn:microsoft.com/office/officeart/2005/8/layout/hList9"/>
    <dgm:cxn modelId="{0A57E767-1FAD-43B6-BB65-F556CB5EE6EE}" type="presParOf" srcId="{D5890C95-2F11-4345-A12F-CC89D1A54B28}" destId="{135B602A-3EE1-45E4-8E91-9EF90F80FE8E}" srcOrd="0" destOrd="0" presId="urn:microsoft.com/office/officeart/2005/8/layout/hList9"/>
    <dgm:cxn modelId="{26FF4302-E31F-4BFC-81BD-60A0D71D112B}" type="presParOf" srcId="{D5890C95-2F11-4345-A12F-CC89D1A54B28}" destId="{3806F605-C91D-4DAE-9880-7CC6424F2DDF}" srcOrd="1" destOrd="0" presId="urn:microsoft.com/office/officeart/2005/8/layout/hList9"/>
    <dgm:cxn modelId="{A03B26DF-0517-4E8F-B2FA-A92EB174A79F}" type="presParOf" srcId="{8B681938-CB8D-4EFA-97CC-51A528E25CAE}" destId="{9901ABC7-E388-41A6-AA31-9E7637504E05}" srcOrd="7" destOrd="0" presId="urn:microsoft.com/office/officeart/2005/8/layout/hList9"/>
    <dgm:cxn modelId="{8CDBC4FB-3B08-49C9-B193-4D3E1B5297B2}" type="presParOf" srcId="{8B681938-CB8D-4EFA-97CC-51A528E25CAE}" destId="{20F2C142-38EB-44B6-924D-125CCB74013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143E86-6DBC-4B43-9862-43B83C6474BA}" type="doc">
      <dgm:prSet loTypeId="urn:microsoft.com/office/officeart/2005/8/layout/hList1" loCatId="list" qsTypeId="urn:microsoft.com/office/officeart/2005/8/quickstyle/simple1" qsCatId="simple" csTypeId="urn:microsoft.com/office/officeart/2005/8/colors/colorful1#8" csCatId="colorful" phldr="1"/>
      <dgm:spPr/>
      <dgm:t>
        <a:bodyPr/>
        <a:lstStyle/>
        <a:p>
          <a:endParaRPr lang="zh-TW" altLang="en-US"/>
        </a:p>
      </dgm:t>
    </dgm:pt>
    <dgm:pt modelId="{78E4FA37-21BF-4893-8BBF-CEBA7B231C2F}">
      <dgm:prSet phldrT="[文字]" custT="1"/>
      <dgm:spPr/>
      <dgm:t>
        <a:bodyPr/>
        <a:lstStyle/>
        <a:p>
          <a:r>
            <a:rPr lang="zh-TW" altLang="en-US" sz="5400" dirty="0" smtClean="0"/>
            <a:t>必備</a:t>
          </a:r>
          <a:endParaRPr lang="zh-TW" altLang="en-US" sz="5400" dirty="0"/>
        </a:p>
      </dgm:t>
    </dgm:pt>
    <dgm:pt modelId="{FB45F466-53F0-4A57-9555-F7BD79CF6E09}" type="parTrans" cxnId="{60867B4B-A1D6-4BDE-B2F7-45E8F7F37C32}">
      <dgm:prSet/>
      <dgm:spPr/>
      <dgm:t>
        <a:bodyPr/>
        <a:lstStyle/>
        <a:p>
          <a:endParaRPr lang="zh-TW" altLang="en-US"/>
        </a:p>
      </dgm:t>
    </dgm:pt>
    <dgm:pt modelId="{C4E4423F-9AC5-4EFD-99FF-9000F1AA88C2}" type="sibTrans" cxnId="{60867B4B-A1D6-4BDE-B2F7-45E8F7F37C32}">
      <dgm:prSet/>
      <dgm:spPr/>
      <dgm:t>
        <a:bodyPr/>
        <a:lstStyle/>
        <a:p>
          <a:endParaRPr lang="zh-TW" altLang="en-US"/>
        </a:p>
      </dgm:t>
    </dgm:pt>
    <dgm:pt modelId="{C78B2DDD-3931-4065-A8C8-0150BFEEE014}">
      <dgm:prSet phldrT="[文字]" custT="1"/>
      <dgm:spPr/>
      <dgm:t>
        <a:bodyPr/>
        <a:lstStyle/>
        <a:p>
          <a:r>
            <a:rPr lang="zh-TW" altLang="en-US" sz="2400" dirty="0" smtClean="0"/>
            <a:t>鑑定招生申請表</a:t>
          </a:r>
          <a:r>
            <a:rPr lang="en-US" altLang="zh-TW" sz="1800" dirty="0" smtClean="0"/>
            <a:t>(</a:t>
          </a:r>
          <a:r>
            <a:rPr lang="zh-TW" altLang="en-US" sz="1800" dirty="0" smtClean="0"/>
            <a:t>需貼妥</a:t>
          </a:r>
          <a:r>
            <a:rPr lang="en-US" altLang="zh-TW" sz="1800" b="1" u="sng" dirty="0" smtClean="0">
              <a:solidFill>
                <a:srgbClr val="FF0000"/>
              </a:solidFill>
            </a:rPr>
            <a:t>2</a:t>
          </a:r>
          <a:r>
            <a:rPr lang="zh-TW" altLang="en-US" sz="1800" b="1" u="sng" dirty="0" smtClean="0">
              <a:solidFill>
                <a:srgbClr val="FF0000"/>
              </a:solidFill>
            </a:rPr>
            <a:t>吋照片</a:t>
          </a:r>
          <a:r>
            <a:rPr lang="zh-TW" altLang="en-US" sz="1800" dirty="0" smtClean="0"/>
            <a:t>一張，並由原就讀學校審核蓋章</a:t>
          </a:r>
          <a:r>
            <a:rPr lang="en-US" altLang="zh-TW" sz="1800" dirty="0" smtClean="0"/>
            <a:t>)</a:t>
          </a:r>
          <a:endParaRPr lang="zh-TW" altLang="en-US" sz="2400" dirty="0"/>
        </a:p>
      </dgm:t>
    </dgm:pt>
    <dgm:pt modelId="{9167E84E-FF0B-4CDC-9C77-E0FD53417027}" type="parTrans" cxnId="{AE397800-6AAD-4351-8FDC-5C3F27E45A7A}">
      <dgm:prSet/>
      <dgm:spPr/>
      <dgm:t>
        <a:bodyPr/>
        <a:lstStyle/>
        <a:p>
          <a:endParaRPr lang="zh-TW" altLang="en-US"/>
        </a:p>
      </dgm:t>
    </dgm:pt>
    <dgm:pt modelId="{9C5CE9CE-59E1-4248-A706-9F165887F37A}" type="sibTrans" cxnId="{AE397800-6AAD-4351-8FDC-5C3F27E45A7A}">
      <dgm:prSet/>
      <dgm:spPr/>
      <dgm:t>
        <a:bodyPr/>
        <a:lstStyle/>
        <a:p>
          <a:endParaRPr lang="zh-TW" altLang="en-US"/>
        </a:p>
      </dgm:t>
    </dgm:pt>
    <dgm:pt modelId="{D493BA8D-8C40-41B2-A707-E372E319D58B}">
      <dgm:prSet phldrT="[文字]" custT="1"/>
      <dgm:spPr/>
      <dgm:t>
        <a:bodyPr/>
        <a:lstStyle/>
        <a:p>
          <a:r>
            <a:rPr lang="zh-TW" altLang="en-US" sz="2400" dirty="0" smtClean="0"/>
            <a:t>鑑定證</a:t>
          </a:r>
          <a:r>
            <a:rPr lang="en-US" altLang="zh-TW" sz="1800" dirty="0" smtClean="0"/>
            <a:t>(</a:t>
          </a:r>
          <a:r>
            <a:rPr lang="zh-TW" altLang="en-US" sz="1800" dirty="0" smtClean="0"/>
            <a:t>同報名表</a:t>
          </a:r>
          <a:r>
            <a:rPr lang="en-US" altLang="zh-TW" sz="1800" b="1" u="sng" dirty="0" smtClean="0">
              <a:solidFill>
                <a:srgbClr val="FF0000"/>
              </a:solidFill>
            </a:rPr>
            <a:t>2</a:t>
          </a:r>
          <a:r>
            <a:rPr lang="zh-TW" altLang="en-US" sz="1800" b="1" u="sng" dirty="0" smtClean="0">
              <a:solidFill>
                <a:srgbClr val="FF0000"/>
              </a:solidFill>
            </a:rPr>
            <a:t>吋照片</a:t>
          </a:r>
          <a:r>
            <a:rPr lang="zh-TW" altLang="en-US" sz="1800" dirty="0" smtClean="0"/>
            <a:t>一張</a:t>
          </a:r>
          <a:r>
            <a:rPr lang="en-US" altLang="zh-TW" sz="1800" dirty="0" smtClean="0"/>
            <a:t>)</a:t>
          </a:r>
          <a:endParaRPr lang="zh-TW" altLang="en-US" sz="2400" dirty="0"/>
        </a:p>
      </dgm:t>
    </dgm:pt>
    <dgm:pt modelId="{A3315EFC-0B1B-4D5D-8CE4-E0D1AE64E8F7}" type="parTrans" cxnId="{A49CACD6-06B6-4F04-9E2A-861C65CFFDD8}">
      <dgm:prSet/>
      <dgm:spPr/>
      <dgm:t>
        <a:bodyPr/>
        <a:lstStyle/>
        <a:p>
          <a:endParaRPr lang="zh-TW" altLang="en-US"/>
        </a:p>
      </dgm:t>
    </dgm:pt>
    <dgm:pt modelId="{D57DECFF-CBC0-4D53-B9E8-18290BFF450C}" type="sibTrans" cxnId="{A49CACD6-06B6-4F04-9E2A-861C65CFFDD8}">
      <dgm:prSet/>
      <dgm:spPr/>
      <dgm:t>
        <a:bodyPr/>
        <a:lstStyle/>
        <a:p>
          <a:endParaRPr lang="zh-TW" altLang="en-US"/>
        </a:p>
      </dgm:t>
    </dgm:pt>
    <dgm:pt modelId="{171D1014-68F8-493A-991F-C6A05B0819D0}">
      <dgm:prSet phldrT="[文字]" custT="1"/>
      <dgm:spPr/>
      <dgm:t>
        <a:bodyPr/>
        <a:lstStyle/>
        <a:p>
          <a:r>
            <a:rPr lang="zh-TW" altLang="en-US" sz="3600" dirty="0" smtClean="0"/>
            <a:t>選用</a:t>
          </a:r>
          <a:endParaRPr lang="zh-TW" altLang="en-US" sz="3600" dirty="0"/>
        </a:p>
      </dgm:t>
    </dgm:pt>
    <dgm:pt modelId="{39F66EF1-EA37-4D0A-BCEE-14CF409575DA}" type="parTrans" cxnId="{FA1856F5-83EB-461B-AB51-8FE052E62248}">
      <dgm:prSet/>
      <dgm:spPr/>
      <dgm:t>
        <a:bodyPr/>
        <a:lstStyle/>
        <a:p>
          <a:endParaRPr lang="zh-TW" altLang="en-US"/>
        </a:p>
      </dgm:t>
    </dgm:pt>
    <dgm:pt modelId="{C2E0B7B0-BBAB-4D44-943E-631E0E7FE813}" type="sibTrans" cxnId="{FA1856F5-83EB-461B-AB51-8FE052E62248}">
      <dgm:prSet/>
      <dgm:spPr/>
      <dgm:t>
        <a:bodyPr/>
        <a:lstStyle/>
        <a:p>
          <a:endParaRPr lang="zh-TW" altLang="en-US"/>
        </a:p>
      </dgm:t>
    </dgm:pt>
    <dgm:pt modelId="{E0850A6C-47B6-42B7-95FA-3D8132DD7A42}">
      <dgm:prSet phldrT="[文字]" custT="1"/>
      <dgm:spPr/>
      <dgm:t>
        <a:bodyPr/>
        <a:lstStyle/>
        <a:p>
          <a:r>
            <a:rPr lang="zh-TW" altLang="en-US" sz="2000" dirty="0" smtClean="0"/>
            <a:t>學生獲獎紀錄</a:t>
          </a:r>
          <a:r>
            <a:rPr lang="en-US" altLang="zh-TW" sz="2000" dirty="0" smtClean="0"/>
            <a:t>-</a:t>
          </a:r>
          <a:r>
            <a:rPr lang="zh-TW" altLang="en-US" sz="2000" dirty="0" smtClean="0"/>
            <a:t>舞蹈表現優異具體事蹟</a:t>
          </a:r>
          <a:r>
            <a:rPr lang="en-US" altLang="zh-TW" sz="1800" dirty="0" smtClean="0"/>
            <a:t>(</a:t>
          </a:r>
          <a:r>
            <a:rPr lang="zh-TW" altLang="en-US" sz="1800" dirty="0" smtClean="0"/>
            <a:t>申請</a:t>
          </a:r>
          <a:r>
            <a:rPr lang="zh-TW" altLang="en-US" sz="1800" b="1" u="sng" dirty="0" smtClean="0">
              <a:solidFill>
                <a:srgbClr val="FF0000"/>
              </a:solidFill>
            </a:rPr>
            <a:t>管道二</a:t>
          </a:r>
          <a:r>
            <a:rPr lang="zh-TW" altLang="en-US" sz="1800" dirty="0" smtClean="0"/>
            <a:t>者選用，並檢附相關證明</a:t>
          </a:r>
          <a:r>
            <a:rPr lang="en-US" altLang="zh-TW" sz="1800" dirty="0" smtClean="0"/>
            <a:t>)</a:t>
          </a:r>
          <a:endParaRPr lang="zh-TW" altLang="en-US" sz="2000" dirty="0"/>
        </a:p>
      </dgm:t>
    </dgm:pt>
    <dgm:pt modelId="{93B2BD01-CF40-4268-90A0-FC4FC8AF88EB}" type="parTrans" cxnId="{AB13B5B5-0F1B-4139-AAC9-7A19C28E2705}">
      <dgm:prSet/>
      <dgm:spPr/>
      <dgm:t>
        <a:bodyPr/>
        <a:lstStyle/>
        <a:p>
          <a:endParaRPr lang="zh-TW" altLang="en-US"/>
        </a:p>
      </dgm:t>
    </dgm:pt>
    <dgm:pt modelId="{8E0EF569-75E8-4960-A14C-2657DB9DB977}" type="sibTrans" cxnId="{AB13B5B5-0F1B-4139-AAC9-7A19C28E2705}">
      <dgm:prSet/>
      <dgm:spPr/>
      <dgm:t>
        <a:bodyPr/>
        <a:lstStyle/>
        <a:p>
          <a:endParaRPr lang="zh-TW" altLang="en-US"/>
        </a:p>
      </dgm:t>
    </dgm:pt>
    <dgm:pt modelId="{85CAC262-A759-4CD2-B68C-57EE20F88463}">
      <dgm:prSet phldrT="[文字]" custT="1"/>
      <dgm:spPr/>
      <dgm:t>
        <a:bodyPr/>
        <a:lstStyle/>
        <a:p>
          <a:r>
            <a:rPr lang="zh-TW" altLang="en-US" sz="2400" dirty="0" smtClean="0"/>
            <a:t>限掛</a:t>
          </a:r>
          <a:r>
            <a:rPr lang="en-US" altLang="zh-TW" sz="2400" b="1" dirty="0" smtClean="0">
              <a:solidFill>
                <a:srgbClr val="FF0000"/>
              </a:solidFill>
            </a:rPr>
            <a:t>43</a:t>
          </a:r>
          <a:r>
            <a:rPr lang="zh-TW" altLang="en-US" sz="2400" dirty="0" smtClean="0"/>
            <a:t>元回郵信封</a:t>
          </a:r>
          <a:r>
            <a:rPr lang="en-US" altLang="zh-TW" sz="1800" dirty="0" smtClean="0"/>
            <a:t>(</a:t>
          </a:r>
          <a:r>
            <a:rPr lang="zh-TW" altLang="en-US" sz="1800" dirty="0" smtClean="0"/>
            <a:t>填妥姓名、地址及郵遞區號</a:t>
          </a:r>
          <a:r>
            <a:rPr lang="en-US" altLang="zh-TW" sz="1800" dirty="0" smtClean="0"/>
            <a:t>)</a:t>
          </a:r>
          <a:endParaRPr lang="zh-TW" altLang="en-US" sz="2400" dirty="0"/>
        </a:p>
      </dgm:t>
    </dgm:pt>
    <dgm:pt modelId="{6D692548-02F5-45E4-9544-52B51F2D7816}" type="parTrans" cxnId="{A88413C4-964A-4E37-9EDF-14FB39D35139}">
      <dgm:prSet/>
      <dgm:spPr/>
      <dgm:t>
        <a:bodyPr/>
        <a:lstStyle/>
        <a:p>
          <a:endParaRPr lang="zh-TW" altLang="en-US"/>
        </a:p>
      </dgm:t>
    </dgm:pt>
    <dgm:pt modelId="{C9DDED37-C0F6-4DF1-B738-1EC10FED0C9D}" type="sibTrans" cxnId="{A88413C4-964A-4E37-9EDF-14FB39D35139}">
      <dgm:prSet/>
      <dgm:spPr/>
      <dgm:t>
        <a:bodyPr/>
        <a:lstStyle/>
        <a:p>
          <a:endParaRPr lang="zh-TW" altLang="en-US"/>
        </a:p>
      </dgm:t>
    </dgm:pt>
    <dgm:pt modelId="{A1B7D1C3-DD90-4EB1-A782-6965E41F039A}">
      <dgm:prSet phldrT="[文字]" custT="1"/>
      <dgm:spPr/>
      <dgm:t>
        <a:bodyPr/>
        <a:lstStyle/>
        <a:p>
          <a:r>
            <a:rPr lang="zh-TW" altLang="en-US" sz="2000" dirty="0" smtClean="0"/>
            <a:t>鑑定費或低收入戶證明影本</a:t>
          </a:r>
          <a:r>
            <a:rPr lang="en-US" altLang="zh-TW" sz="1800" dirty="0" smtClean="0"/>
            <a:t>(</a:t>
          </a:r>
          <a:r>
            <a:rPr lang="zh-TW" altLang="en-US" sz="1800" dirty="0" smtClean="0"/>
            <a:t>正本驗畢發還</a:t>
          </a:r>
          <a:r>
            <a:rPr lang="en-US" altLang="zh-TW" sz="1800" dirty="0" smtClean="0"/>
            <a:t>)</a:t>
          </a:r>
          <a:endParaRPr lang="zh-TW" altLang="en-US" sz="2000" dirty="0"/>
        </a:p>
      </dgm:t>
    </dgm:pt>
    <dgm:pt modelId="{F9BB9C8F-A7D7-4276-AE6F-0811C0C44438}" type="parTrans" cxnId="{DDC9F776-173E-4F10-B7CF-E6AC1C765597}">
      <dgm:prSet/>
      <dgm:spPr/>
      <dgm:t>
        <a:bodyPr/>
        <a:lstStyle/>
        <a:p>
          <a:endParaRPr lang="zh-TW" altLang="en-US"/>
        </a:p>
      </dgm:t>
    </dgm:pt>
    <dgm:pt modelId="{FB5B5DAB-18D7-4B5B-9685-6563B1D3C3B7}" type="sibTrans" cxnId="{DDC9F776-173E-4F10-B7CF-E6AC1C765597}">
      <dgm:prSet/>
      <dgm:spPr/>
      <dgm:t>
        <a:bodyPr/>
        <a:lstStyle/>
        <a:p>
          <a:endParaRPr lang="zh-TW" altLang="en-US"/>
        </a:p>
      </dgm:t>
    </dgm:pt>
    <dgm:pt modelId="{1D28E3F4-0E0A-4ECC-B27C-2DDE94308115}">
      <dgm:prSet phldrT="[文字]" custT="1"/>
      <dgm:spPr/>
      <dgm:t>
        <a:bodyPr/>
        <a:lstStyle/>
        <a:p>
          <a:r>
            <a:rPr lang="zh-TW" altLang="en-US" sz="2400" dirty="0" smtClean="0"/>
            <a:t>舞蹈才能觀察推薦表</a:t>
          </a:r>
          <a:r>
            <a:rPr lang="en-US" altLang="zh-TW" sz="1800" dirty="0" smtClean="0"/>
            <a:t>(</a:t>
          </a:r>
          <a:r>
            <a:rPr lang="zh-TW" altLang="en-US" sz="1800" dirty="0" smtClean="0"/>
            <a:t>封口彌封並簽章</a:t>
          </a:r>
          <a:r>
            <a:rPr lang="en-US" altLang="zh-TW" sz="1800" dirty="0" smtClean="0"/>
            <a:t>)</a:t>
          </a:r>
          <a:endParaRPr lang="zh-TW" altLang="en-US" sz="2400" dirty="0"/>
        </a:p>
      </dgm:t>
    </dgm:pt>
    <dgm:pt modelId="{F7A56516-70C3-49AB-99BA-B53148A8FD2F}" type="parTrans" cxnId="{BEE6C76E-DA9A-4933-929F-1C06BF60FD46}">
      <dgm:prSet/>
      <dgm:spPr/>
      <dgm:t>
        <a:bodyPr/>
        <a:lstStyle/>
        <a:p>
          <a:endParaRPr lang="zh-TW" altLang="en-US"/>
        </a:p>
      </dgm:t>
    </dgm:pt>
    <dgm:pt modelId="{9D4F1547-3DB6-40FC-90A6-9AE9C74F1E4B}" type="sibTrans" cxnId="{BEE6C76E-DA9A-4933-929F-1C06BF60FD46}">
      <dgm:prSet/>
      <dgm:spPr/>
      <dgm:t>
        <a:bodyPr/>
        <a:lstStyle/>
        <a:p>
          <a:endParaRPr lang="zh-TW" altLang="en-US"/>
        </a:p>
      </dgm:t>
    </dgm:pt>
    <dgm:pt modelId="{BE7B3AD6-A1FA-4626-A3B2-5776F6D732CB}">
      <dgm:prSet phldrT="[文字]" custT="1"/>
      <dgm:spPr/>
      <dgm:t>
        <a:bodyPr/>
        <a:lstStyle/>
        <a:p>
          <a:r>
            <a:rPr lang="zh-TW" altLang="en-US" sz="2000" dirty="0" smtClean="0"/>
            <a:t>郵局存摺影本黏貼表</a:t>
          </a:r>
          <a:r>
            <a:rPr lang="en-US" altLang="zh-TW" sz="1800" dirty="0" smtClean="0"/>
            <a:t>(</a:t>
          </a:r>
          <a:r>
            <a:rPr lang="zh-TW" altLang="en-US" sz="1800" dirty="0" smtClean="0"/>
            <a:t>申請</a:t>
          </a:r>
          <a:r>
            <a:rPr lang="zh-TW" altLang="en-US" sz="1800" b="1" u="sng" dirty="0" smtClean="0">
              <a:solidFill>
                <a:srgbClr val="FF0000"/>
              </a:solidFill>
            </a:rPr>
            <a:t>管道二</a:t>
          </a:r>
          <a:r>
            <a:rPr lang="zh-TW" altLang="en-US" sz="1800" dirty="0" smtClean="0"/>
            <a:t>者選用</a:t>
          </a:r>
          <a:r>
            <a:rPr lang="en-US" altLang="zh-TW" sz="1800" dirty="0" smtClean="0"/>
            <a:t>)</a:t>
          </a:r>
          <a:endParaRPr lang="zh-TW" altLang="en-US" sz="1800" dirty="0"/>
        </a:p>
      </dgm:t>
    </dgm:pt>
    <dgm:pt modelId="{EC285B16-65F5-46A2-A56D-CDCABB3429EC}" type="parTrans" cxnId="{BFF4C2F9-D229-4446-A7AD-1376D22FC2A8}">
      <dgm:prSet/>
      <dgm:spPr/>
      <dgm:t>
        <a:bodyPr/>
        <a:lstStyle/>
        <a:p>
          <a:endParaRPr lang="zh-TW" altLang="en-US"/>
        </a:p>
      </dgm:t>
    </dgm:pt>
    <dgm:pt modelId="{403FD97A-D0B6-422B-B3D0-5B20BF1D9032}" type="sibTrans" cxnId="{BFF4C2F9-D229-4446-A7AD-1376D22FC2A8}">
      <dgm:prSet/>
      <dgm:spPr/>
      <dgm:t>
        <a:bodyPr/>
        <a:lstStyle/>
        <a:p>
          <a:endParaRPr lang="zh-TW" altLang="en-US"/>
        </a:p>
      </dgm:t>
    </dgm:pt>
    <dgm:pt modelId="{65E2A8B4-73DD-4A51-AFED-110F1D426C2A}">
      <dgm:prSet phldrT="[文字]" custT="1"/>
      <dgm:spPr/>
      <dgm:t>
        <a:bodyPr/>
        <a:lstStyle/>
        <a:p>
          <a:r>
            <a:rPr lang="zh-TW" altLang="en-US" sz="2000" dirty="0" smtClean="0"/>
            <a:t>身心障礙考生應考特殊需求申請表</a:t>
          </a:r>
          <a:r>
            <a:rPr lang="en-US" altLang="zh-TW" sz="1800" dirty="0" smtClean="0"/>
            <a:t>(</a:t>
          </a:r>
          <a:r>
            <a:rPr lang="zh-TW" altLang="en-US" sz="1800" dirty="0" smtClean="0"/>
            <a:t>身心障礙考生選用</a:t>
          </a:r>
          <a:r>
            <a:rPr lang="en-US" altLang="zh-TW" sz="1800" dirty="0" smtClean="0"/>
            <a:t>)</a:t>
          </a:r>
          <a:endParaRPr lang="zh-TW" altLang="en-US" sz="1800" dirty="0"/>
        </a:p>
      </dgm:t>
    </dgm:pt>
    <dgm:pt modelId="{F27BA94C-4197-44D8-A833-E09017F0BE8D}" type="parTrans" cxnId="{874586C3-8A4E-4808-8716-3577D36E7CC5}">
      <dgm:prSet/>
      <dgm:spPr/>
      <dgm:t>
        <a:bodyPr/>
        <a:lstStyle/>
        <a:p>
          <a:endParaRPr lang="zh-TW" altLang="en-US"/>
        </a:p>
      </dgm:t>
    </dgm:pt>
    <dgm:pt modelId="{8659A121-44FD-477E-BCB9-4649EE9B499C}" type="sibTrans" cxnId="{874586C3-8A4E-4808-8716-3577D36E7CC5}">
      <dgm:prSet/>
      <dgm:spPr/>
      <dgm:t>
        <a:bodyPr/>
        <a:lstStyle/>
        <a:p>
          <a:endParaRPr lang="zh-TW" altLang="en-US"/>
        </a:p>
      </dgm:t>
    </dgm:pt>
    <dgm:pt modelId="{41D70B27-643A-4ED2-ADC7-960A144A5300}" type="pres">
      <dgm:prSet presAssocID="{D5143E86-6DBC-4B43-9862-43B83C6474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8A6C6F7-9D83-4DEC-8A14-4B1F9379E460}" type="pres">
      <dgm:prSet presAssocID="{78E4FA37-21BF-4893-8BBF-CEBA7B231C2F}" presName="composite" presStyleCnt="0"/>
      <dgm:spPr/>
    </dgm:pt>
    <dgm:pt modelId="{68E6133E-4DAD-43C5-93E5-91A34C3841B8}" type="pres">
      <dgm:prSet presAssocID="{78E4FA37-21BF-4893-8BBF-CEBA7B231C2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2F06FCB-C29B-4F63-80D9-EBDDAD25D67A}" type="pres">
      <dgm:prSet presAssocID="{78E4FA37-21BF-4893-8BBF-CEBA7B231C2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3463D3-3B39-42A8-8217-E30AB17E970C}" type="pres">
      <dgm:prSet presAssocID="{C4E4423F-9AC5-4EFD-99FF-9000F1AA88C2}" presName="space" presStyleCnt="0"/>
      <dgm:spPr/>
    </dgm:pt>
    <dgm:pt modelId="{B6061DC0-FEAF-43F3-8857-63A4DDAB866D}" type="pres">
      <dgm:prSet presAssocID="{171D1014-68F8-493A-991F-C6A05B0819D0}" presName="composite" presStyleCnt="0"/>
      <dgm:spPr/>
    </dgm:pt>
    <dgm:pt modelId="{13D6640D-C893-4572-A086-D5282263CA3E}" type="pres">
      <dgm:prSet presAssocID="{171D1014-68F8-493A-991F-C6A05B0819D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38591E-EDD1-42B0-B817-F86070692904}" type="pres">
      <dgm:prSet presAssocID="{171D1014-68F8-493A-991F-C6A05B0819D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987862F-9DDF-4160-9AD4-2DA9DAD39DE2}" type="presOf" srcId="{65E2A8B4-73DD-4A51-AFED-110F1D426C2A}" destId="{1D38591E-EDD1-42B0-B817-F86070692904}" srcOrd="0" destOrd="3" presId="urn:microsoft.com/office/officeart/2005/8/layout/hList1"/>
    <dgm:cxn modelId="{2C1FF2A3-B204-4E4A-8F0C-59F0928EDA37}" type="presOf" srcId="{78E4FA37-21BF-4893-8BBF-CEBA7B231C2F}" destId="{68E6133E-4DAD-43C5-93E5-91A34C3841B8}" srcOrd="0" destOrd="0" presId="urn:microsoft.com/office/officeart/2005/8/layout/hList1"/>
    <dgm:cxn modelId="{C2F852DB-5EA7-47BC-898E-DFFA1215509B}" type="presOf" srcId="{D5143E86-6DBC-4B43-9862-43B83C6474BA}" destId="{41D70B27-643A-4ED2-ADC7-960A144A5300}" srcOrd="0" destOrd="0" presId="urn:microsoft.com/office/officeart/2005/8/layout/hList1"/>
    <dgm:cxn modelId="{794AFC46-9C71-40F8-81F0-840FA3FC1B6A}" type="presOf" srcId="{E0850A6C-47B6-42B7-95FA-3D8132DD7A42}" destId="{1D38591E-EDD1-42B0-B817-F86070692904}" srcOrd="0" destOrd="0" presId="urn:microsoft.com/office/officeart/2005/8/layout/hList1"/>
    <dgm:cxn modelId="{AE397800-6AAD-4351-8FDC-5C3F27E45A7A}" srcId="{78E4FA37-21BF-4893-8BBF-CEBA7B231C2F}" destId="{C78B2DDD-3931-4065-A8C8-0150BFEEE014}" srcOrd="0" destOrd="0" parTransId="{9167E84E-FF0B-4CDC-9C77-E0FD53417027}" sibTransId="{9C5CE9CE-59E1-4248-A706-9F165887F37A}"/>
    <dgm:cxn modelId="{BEE6C76E-DA9A-4933-929F-1C06BF60FD46}" srcId="{78E4FA37-21BF-4893-8BBF-CEBA7B231C2F}" destId="{1D28E3F4-0E0A-4ECC-B27C-2DDE94308115}" srcOrd="2" destOrd="0" parTransId="{F7A56516-70C3-49AB-99BA-B53148A8FD2F}" sibTransId="{9D4F1547-3DB6-40FC-90A6-9AE9C74F1E4B}"/>
    <dgm:cxn modelId="{FA1856F5-83EB-461B-AB51-8FE052E62248}" srcId="{D5143E86-6DBC-4B43-9862-43B83C6474BA}" destId="{171D1014-68F8-493A-991F-C6A05B0819D0}" srcOrd="1" destOrd="0" parTransId="{39F66EF1-EA37-4D0A-BCEE-14CF409575DA}" sibTransId="{C2E0B7B0-BBAB-4D44-943E-631E0E7FE813}"/>
    <dgm:cxn modelId="{E6AF10CC-9F44-4A09-83AE-CFB96C6D0419}" type="presOf" srcId="{D493BA8D-8C40-41B2-A707-E372E319D58B}" destId="{82F06FCB-C29B-4F63-80D9-EBDDAD25D67A}" srcOrd="0" destOrd="1" presId="urn:microsoft.com/office/officeart/2005/8/layout/hList1"/>
    <dgm:cxn modelId="{4E2F33B0-01BF-403E-BDBD-33B51BD3D83C}" type="presOf" srcId="{BE7B3AD6-A1FA-4626-A3B2-5776F6D732CB}" destId="{1D38591E-EDD1-42B0-B817-F86070692904}" srcOrd="0" destOrd="1" presId="urn:microsoft.com/office/officeart/2005/8/layout/hList1"/>
    <dgm:cxn modelId="{874586C3-8A4E-4808-8716-3577D36E7CC5}" srcId="{171D1014-68F8-493A-991F-C6A05B0819D0}" destId="{65E2A8B4-73DD-4A51-AFED-110F1D426C2A}" srcOrd="3" destOrd="0" parTransId="{F27BA94C-4197-44D8-A833-E09017F0BE8D}" sibTransId="{8659A121-44FD-477E-BCB9-4649EE9B499C}"/>
    <dgm:cxn modelId="{60867B4B-A1D6-4BDE-B2F7-45E8F7F37C32}" srcId="{D5143E86-6DBC-4B43-9862-43B83C6474BA}" destId="{78E4FA37-21BF-4893-8BBF-CEBA7B231C2F}" srcOrd="0" destOrd="0" parTransId="{FB45F466-53F0-4A57-9555-F7BD79CF6E09}" sibTransId="{C4E4423F-9AC5-4EFD-99FF-9000F1AA88C2}"/>
    <dgm:cxn modelId="{A88413C4-964A-4E37-9EDF-14FB39D35139}" srcId="{78E4FA37-21BF-4893-8BBF-CEBA7B231C2F}" destId="{85CAC262-A759-4CD2-B68C-57EE20F88463}" srcOrd="3" destOrd="0" parTransId="{6D692548-02F5-45E4-9544-52B51F2D7816}" sibTransId="{C9DDED37-C0F6-4DF1-B738-1EC10FED0C9D}"/>
    <dgm:cxn modelId="{230F4228-CC83-45BC-9585-5F26F67466D2}" type="presOf" srcId="{A1B7D1C3-DD90-4EB1-A782-6965E41F039A}" destId="{1D38591E-EDD1-42B0-B817-F86070692904}" srcOrd="0" destOrd="2" presId="urn:microsoft.com/office/officeart/2005/8/layout/hList1"/>
    <dgm:cxn modelId="{B455F371-4F8B-4C49-906B-DE1BD2D95E52}" type="presOf" srcId="{85CAC262-A759-4CD2-B68C-57EE20F88463}" destId="{82F06FCB-C29B-4F63-80D9-EBDDAD25D67A}" srcOrd="0" destOrd="3" presId="urn:microsoft.com/office/officeart/2005/8/layout/hList1"/>
    <dgm:cxn modelId="{AB13B5B5-0F1B-4139-AAC9-7A19C28E2705}" srcId="{171D1014-68F8-493A-991F-C6A05B0819D0}" destId="{E0850A6C-47B6-42B7-95FA-3D8132DD7A42}" srcOrd="0" destOrd="0" parTransId="{93B2BD01-CF40-4268-90A0-FC4FC8AF88EB}" sibTransId="{8E0EF569-75E8-4960-A14C-2657DB9DB977}"/>
    <dgm:cxn modelId="{4DFE8012-E046-4E58-9BFD-0A2372A67FF4}" type="presOf" srcId="{171D1014-68F8-493A-991F-C6A05B0819D0}" destId="{13D6640D-C893-4572-A086-D5282263CA3E}" srcOrd="0" destOrd="0" presId="urn:microsoft.com/office/officeart/2005/8/layout/hList1"/>
    <dgm:cxn modelId="{8A5AF0B6-0252-4975-8D36-77C75D63D545}" type="presOf" srcId="{1D28E3F4-0E0A-4ECC-B27C-2DDE94308115}" destId="{82F06FCB-C29B-4F63-80D9-EBDDAD25D67A}" srcOrd="0" destOrd="2" presId="urn:microsoft.com/office/officeart/2005/8/layout/hList1"/>
    <dgm:cxn modelId="{F4F5D2DE-DCC7-4ACF-AAE5-96F4F788514C}" type="presOf" srcId="{C78B2DDD-3931-4065-A8C8-0150BFEEE014}" destId="{82F06FCB-C29B-4F63-80D9-EBDDAD25D67A}" srcOrd="0" destOrd="0" presId="urn:microsoft.com/office/officeart/2005/8/layout/hList1"/>
    <dgm:cxn modelId="{DDC9F776-173E-4F10-B7CF-E6AC1C765597}" srcId="{171D1014-68F8-493A-991F-C6A05B0819D0}" destId="{A1B7D1C3-DD90-4EB1-A782-6965E41F039A}" srcOrd="2" destOrd="0" parTransId="{F9BB9C8F-A7D7-4276-AE6F-0811C0C44438}" sibTransId="{FB5B5DAB-18D7-4B5B-9685-6563B1D3C3B7}"/>
    <dgm:cxn modelId="{BFF4C2F9-D229-4446-A7AD-1376D22FC2A8}" srcId="{171D1014-68F8-493A-991F-C6A05B0819D0}" destId="{BE7B3AD6-A1FA-4626-A3B2-5776F6D732CB}" srcOrd="1" destOrd="0" parTransId="{EC285B16-65F5-46A2-A56D-CDCABB3429EC}" sibTransId="{403FD97A-D0B6-422B-B3D0-5B20BF1D9032}"/>
    <dgm:cxn modelId="{A49CACD6-06B6-4F04-9E2A-861C65CFFDD8}" srcId="{78E4FA37-21BF-4893-8BBF-CEBA7B231C2F}" destId="{D493BA8D-8C40-41B2-A707-E372E319D58B}" srcOrd="1" destOrd="0" parTransId="{A3315EFC-0B1B-4D5D-8CE4-E0D1AE64E8F7}" sibTransId="{D57DECFF-CBC0-4D53-B9E8-18290BFF450C}"/>
    <dgm:cxn modelId="{0BA69CD8-FCCC-473B-89B4-C752D12E210C}" type="presParOf" srcId="{41D70B27-643A-4ED2-ADC7-960A144A5300}" destId="{08A6C6F7-9D83-4DEC-8A14-4B1F9379E460}" srcOrd="0" destOrd="0" presId="urn:microsoft.com/office/officeart/2005/8/layout/hList1"/>
    <dgm:cxn modelId="{C8469130-8342-49F2-BA09-D414A2D57E15}" type="presParOf" srcId="{08A6C6F7-9D83-4DEC-8A14-4B1F9379E460}" destId="{68E6133E-4DAD-43C5-93E5-91A34C3841B8}" srcOrd="0" destOrd="0" presId="urn:microsoft.com/office/officeart/2005/8/layout/hList1"/>
    <dgm:cxn modelId="{50521B6E-F27D-4616-8D1C-FA7582ECB551}" type="presParOf" srcId="{08A6C6F7-9D83-4DEC-8A14-4B1F9379E460}" destId="{82F06FCB-C29B-4F63-80D9-EBDDAD25D67A}" srcOrd="1" destOrd="0" presId="urn:microsoft.com/office/officeart/2005/8/layout/hList1"/>
    <dgm:cxn modelId="{4CEAA76C-D6AD-4094-94FB-31B40A39AD5D}" type="presParOf" srcId="{41D70B27-643A-4ED2-ADC7-960A144A5300}" destId="{203463D3-3B39-42A8-8217-E30AB17E970C}" srcOrd="1" destOrd="0" presId="urn:microsoft.com/office/officeart/2005/8/layout/hList1"/>
    <dgm:cxn modelId="{0F6D6815-75CC-4A0B-BD38-E3A41BD5C1B3}" type="presParOf" srcId="{41D70B27-643A-4ED2-ADC7-960A144A5300}" destId="{B6061DC0-FEAF-43F3-8857-63A4DDAB866D}" srcOrd="2" destOrd="0" presId="urn:microsoft.com/office/officeart/2005/8/layout/hList1"/>
    <dgm:cxn modelId="{D3E351D8-0EDD-45DF-858A-00BD71F89E31}" type="presParOf" srcId="{B6061DC0-FEAF-43F3-8857-63A4DDAB866D}" destId="{13D6640D-C893-4572-A086-D5282263CA3E}" srcOrd="0" destOrd="0" presId="urn:microsoft.com/office/officeart/2005/8/layout/hList1"/>
    <dgm:cxn modelId="{1855F603-2C58-44B8-94C5-89312DAEEA91}" type="presParOf" srcId="{B6061DC0-FEAF-43F3-8857-63A4DDAB866D}" destId="{1D38591E-EDD1-42B0-B817-F860706929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CD072-2812-4147-884C-5516F03D9283}">
      <dsp:nvSpPr>
        <dsp:cNvPr id="0" name=""/>
        <dsp:cNvSpPr/>
      </dsp:nvSpPr>
      <dsp:spPr>
        <a:xfrm>
          <a:off x="1010254" y="642530"/>
          <a:ext cx="3240958" cy="155143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術科測驗</a:t>
          </a:r>
          <a:endParaRPr lang="zh-TW" altLang="en-US" sz="2800" kern="1200" dirty="0"/>
        </a:p>
      </dsp:txBody>
      <dsp:txXfrm>
        <a:off x="1528808" y="642530"/>
        <a:ext cx="2722404" cy="1551434"/>
      </dsp:txXfrm>
    </dsp:sp>
    <dsp:sp modelId="{7128659F-F525-4365-BD23-5A18EA9F67B5}">
      <dsp:nvSpPr>
        <dsp:cNvPr id="0" name=""/>
        <dsp:cNvSpPr/>
      </dsp:nvSpPr>
      <dsp:spPr>
        <a:xfrm>
          <a:off x="978720" y="2193964"/>
          <a:ext cx="3304025" cy="227956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國中</a:t>
          </a:r>
          <a:r>
            <a:rPr lang="zh-TW" altLang="en-US" sz="1600" kern="1200" dirty="0" smtClean="0"/>
            <a:t>：現代舞、舞蹈即興、</a:t>
          </a:r>
          <a:endParaRPr lang="en-US" altLang="zh-TW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              民族舞、芭蕾</a:t>
          </a:r>
          <a:endParaRPr lang="en-US" altLang="zh-TW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國小</a:t>
          </a:r>
          <a:r>
            <a:rPr lang="zh-TW" altLang="en-US" sz="1600" kern="1200" dirty="0" smtClean="0"/>
            <a:t>：規定動作（含彈性、</a:t>
          </a:r>
          <a:endParaRPr lang="en-US" altLang="zh-TW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             柔軟度、敏捷性） 、</a:t>
          </a:r>
          <a:endParaRPr lang="en-US" altLang="zh-TW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　　　舞蹈即興（含節奏） </a:t>
          </a:r>
          <a:endParaRPr lang="zh-TW" altLang="en-US" sz="1600" kern="1200" dirty="0"/>
        </a:p>
      </dsp:txBody>
      <dsp:txXfrm>
        <a:off x="1507365" y="2193964"/>
        <a:ext cx="2775381" cy="2279568"/>
      </dsp:txXfrm>
    </dsp:sp>
    <dsp:sp modelId="{E6AD43B4-8063-4C78-9E5E-D72517FE8852}">
      <dsp:nvSpPr>
        <dsp:cNvPr id="0" name=""/>
        <dsp:cNvSpPr/>
      </dsp:nvSpPr>
      <dsp:spPr>
        <a:xfrm>
          <a:off x="716231" y="22266"/>
          <a:ext cx="1806471" cy="11229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/>
            <a:t>管道一</a:t>
          </a:r>
          <a:endParaRPr lang="zh-TW" altLang="en-US" sz="3100" kern="1200" dirty="0"/>
        </a:p>
      </dsp:txBody>
      <dsp:txXfrm>
        <a:off x="980783" y="186715"/>
        <a:ext cx="1277367" cy="794027"/>
      </dsp:txXfrm>
    </dsp:sp>
    <dsp:sp modelId="{4F352D23-873B-4C39-BC39-65F03AE06930}">
      <dsp:nvSpPr>
        <dsp:cNvPr id="0" name=""/>
        <dsp:cNvSpPr/>
      </dsp:nvSpPr>
      <dsp:spPr>
        <a:xfrm>
          <a:off x="6089217" y="642530"/>
          <a:ext cx="2325988" cy="155143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書面審查</a:t>
          </a:r>
          <a:endParaRPr lang="zh-TW" altLang="en-US" sz="2800" kern="1200" dirty="0"/>
        </a:p>
      </dsp:txBody>
      <dsp:txXfrm>
        <a:off x="6461375" y="642530"/>
        <a:ext cx="1953830" cy="1551434"/>
      </dsp:txXfrm>
    </dsp:sp>
    <dsp:sp modelId="{135B602A-3EE1-45E4-8E91-9EF90F80FE8E}">
      <dsp:nvSpPr>
        <dsp:cNvPr id="0" name=""/>
        <dsp:cNvSpPr/>
      </dsp:nvSpPr>
      <dsp:spPr>
        <a:xfrm>
          <a:off x="6089217" y="2193964"/>
          <a:ext cx="2325988" cy="155143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由鑑定小組依申請者資料進行審查。</a:t>
          </a:r>
          <a:endParaRPr lang="zh-TW" altLang="en-US" sz="2200" kern="1200" dirty="0"/>
        </a:p>
      </dsp:txBody>
      <dsp:txXfrm>
        <a:off x="6461375" y="2193964"/>
        <a:ext cx="1953830" cy="1551434"/>
      </dsp:txXfrm>
    </dsp:sp>
    <dsp:sp modelId="{20F2C142-38EB-44B6-924D-125CCB74013D}">
      <dsp:nvSpPr>
        <dsp:cNvPr id="0" name=""/>
        <dsp:cNvSpPr/>
      </dsp:nvSpPr>
      <dsp:spPr>
        <a:xfrm>
          <a:off x="4848690" y="22266"/>
          <a:ext cx="1790437" cy="107074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管道二</a:t>
          </a:r>
          <a:endParaRPr lang="zh-TW" altLang="en-US" sz="3300" kern="1200" dirty="0"/>
        </a:p>
      </dsp:txBody>
      <dsp:txXfrm>
        <a:off x="5110893" y="179073"/>
        <a:ext cx="1266031" cy="7571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6133E-4DAD-43C5-93E5-91A34C3841B8}">
      <dsp:nvSpPr>
        <dsp:cNvPr id="0" name=""/>
        <dsp:cNvSpPr/>
      </dsp:nvSpPr>
      <dsp:spPr>
        <a:xfrm>
          <a:off x="43" y="21600"/>
          <a:ext cx="4155323" cy="1555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219456" rIns="384048" bIns="219456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400" kern="1200" dirty="0" smtClean="0"/>
            <a:t>必備</a:t>
          </a:r>
          <a:endParaRPr lang="zh-TW" altLang="en-US" sz="5400" kern="1200" dirty="0"/>
        </a:p>
      </dsp:txBody>
      <dsp:txXfrm>
        <a:off x="43" y="21600"/>
        <a:ext cx="4155323" cy="1555200"/>
      </dsp:txXfrm>
    </dsp:sp>
    <dsp:sp modelId="{82F06FCB-C29B-4F63-80D9-EBDDAD25D67A}">
      <dsp:nvSpPr>
        <dsp:cNvPr id="0" name=""/>
        <dsp:cNvSpPr/>
      </dsp:nvSpPr>
      <dsp:spPr>
        <a:xfrm>
          <a:off x="43" y="1576800"/>
          <a:ext cx="4155323" cy="391883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/>
            <a:t>鑑定招生申請表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需貼妥</a:t>
          </a:r>
          <a:r>
            <a:rPr lang="en-US" altLang="zh-TW" sz="1800" b="1" u="sng" kern="1200" dirty="0" smtClean="0">
              <a:solidFill>
                <a:srgbClr val="FF0000"/>
              </a:solidFill>
            </a:rPr>
            <a:t>2</a:t>
          </a:r>
          <a:r>
            <a:rPr lang="zh-TW" altLang="en-US" sz="1800" b="1" u="sng" kern="1200" dirty="0" smtClean="0">
              <a:solidFill>
                <a:srgbClr val="FF0000"/>
              </a:solidFill>
            </a:rPr>
            <a:t>吋照片</a:t>
          </a:r>
          <a:r>
            <a:rPr lang="zh-TW" altLang="en-US" sz="1800" kern="1200" dirty="0" smtClean="0"/>
            <a:t>一張，並由原就讀學校審核蓋章</a:t>
          </a:r>
          <a:r>
            <a:rPr lang="en-US" altLang="zh-TW" sz="1800" kern="1200" dirty="0" smtClean="0"/>
            <a:t>)</a:t>
          </a:r>
          <a:endParaRPr lang="zh-TW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/>
            <a:t>鑑定證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同報名表</a:t>
          </a:r>
          <a:r>
            <a:rPr lang="en-US" altLang="zh-TW" sz="1800" b="1" u="sng" kern="1200" dirty="0" smtClean="0">
              <a:solidFill>
                <a:srgbClr val="FF0000"/>
              </a:solidFill>
            </a:rPr>
            <a:t>2</a:t>
          </a:r>
          <a:r>
            <a:rPr lang="zh-TW" altLang="en-US" sz="1800" b="1" u="sng" kern="1200" dirty="0" smtClean="0">
              <a:solidFill>
                <a:srgbClr val="FF0000"/>
              </a:solidFill>
            </a:rPr>
            <a:t>吋照片</a:t>
          </a:r>
          <a:r>
            <a:rPr lang="zh-TW" altLang="en-US" sz="1800" kern="1200" dirty="0" smtClean="0"/>
            <a:t>一張</a:t>
          </a:r>
          <a:r>
            <a:rPr lang="en-US" altLang="zh-TW" sz="1800" kern="1200" dirty="0" smtClean="0"/>
            <a:t>)</a:t>
          </a:r>
          <a:endParaRPr lang="zh-TW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/>
            <a:t>舞蹈才能觀察推薦表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封口彌封並簽章</a:t>
          </a:r>
          <a:r>
            <a:rPr lang="en-US" altLang="zh-TW" sz="1800" kern="1200" dirty="0" smtClean="0"/>
            <a:t>)</a:t>
          </a:r>
          <a:endParaRPr lang="zh-TW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/>
            <a:t>限掛</a:t>
          </a:r>
          <a:r>
            <a:rPr lang="en-US" altLang="zh-TW" sz="2400" b="1" kern="1200" dirty="0" smtClean="0">
              <a:solidFill>
                <a:srgbClr val="FF0000"/>
              </a:solidFill>
            </a:rPr>
            <a:t>43</a:t>
          </a:r>
          <a:r>
            <a:rPr lang="zh-TW" altLang="en-US" sz="2400" kern="1200" dirty="0" smtClean="0"/>
            <a:t>元回郵信封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填妥姓名、地址及郵遞區號</a:t>
          </a:r>
          <a:r>
            <a:rPr lang="en-US" altLang="zh-TW" sz="1800" kern="1200" dirty="0" smtClean="0"/>
            <a:t>)</a:t>
          </a:r>
          <a:endParaRPr lang="zh-TW" altLang="en-US" sz="2400" kern="1200" dirty="0"/>
        </a:p>
      </dsp:txBody>
      <dsp:txXfrm>
        <a:off x="43" y="1576800"/>
        <a:ext cx="4155323" cy="3918830"/>
      </dsp:txXfrm>
    </dsp:sp>
    <dsp:sp modelId="{13D6640D-C893-4572-A086-D5282263CA3E}">
      <dsp:nvSpPr>
        <dsp:cNvPr id="0" name=""/>
        <dsp:cNvSpPr/>
      </dsp:nvSpPr>
      <dsp:spPr>
        <a:xfrm>
          <a:off x="4737112" y="21600"/>
          <a:ext cx="4155323" cy="1555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/>
            <a:t>選用</a:t>
          </a:r>
          <a:endParaRPr lang="zh-TW" altLang="en-US" sz="3600" kern="1200" dirty="0"/>
        </a:p>
      </dsp:txBody>
      <dsp:txXfrm>
        <a:off x="4737112" y="21600"/>
        <a:ext cx="4155323" cy="1555200"/>
      </dsp:txXfrm>
    </dsp:sp>
    <dsp:sp modelId="{1D38591E-EDD1-42B0-B817-F86070692904}">
      <dsp:nvSpPr>
        <dsp:cNvPr id="0" name=""/>
        <dsp:cNvSpPr/>
      </dsp:nvSpPr>
      <dsp:spPr>
        <a:xfrm>
          <a:off x="4737112" y="1576800"/>
          <a:ext cx="4155323" cy="391883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學生獲獎紀錄</a:t>
          </a:r>
          <a:r>
            <a:rPr lang="en-US" altLang="zh-TW" sz="2000" kern="1200" dirty="0" smtClean="0"/>
            <a:t>-</a:t>
          </a:r>
          <a:r>
            <a:rPr lang="zh-TW" altLang="en-US" sz="2000" kern="1200" dirty="0" smtClean="0"/>
            <a:t>舞蹈表現優異具體事蹟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申請</a:t>
          </a:r>
          <a:r>
            <a:rPr lang="zh-TW" altLang="en-US" sz="1800" b="1" u="sng" kern="1200" dirty="0" smtClean="0">
              <a:solidFill>
                <a:srgbClr val="FF0000"/>
              </a:solidFill>
            </a:rPr>
            <a:t>管道二</a:t>
          </a:r>
          <a:r>
            <a:rPr lang="zh-TW" altLang="en-US" sz="1800" kern="1200" dirty="0" smtClean="0"/>
            <a:t>者選用，並檢附相關證明</a:t>
          </a:r>
          <a:r>
            <a:rPr lang="en-US" altLang="zh-TW" sz="1800" kern="1200" dirty="0" smtClean="0"/>
            <a:t>)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郵局存摺影本黏貼表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申請</a:t>
          </a:r>
          <a:r>
            <a:rPr lang="zh-TW" altLang="en-US" sz="1800" b="1" u="sng" kern="1200" dirty="0" smtClean="0">
              <a:solidFill>
                <a:srgbClr val="FF0000"/>
              </a:solidFill>
            </a:rPr>
            <a:t>管道二</a:t>
          </a:r>
          <a:r>
            <a:rPr lang="zh-TW" altLang="en-US" sz="1800" kern="1200" dirty="0" smtClean="0"/>
            <a:t>者選用</a:t>
          </a:r>
          <a:r>
            <a:rPr lang="en-US" altLang="zh-TW" sz="1800" kern="1200" dirty="0" smtClean="0"/>
            <a:t>)</a:t>
          </a:r>
          <a:endParaRPr lang="zh-TW" altLang="en-US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鑑定費或低收入戶證明影本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正本驗畢發還</a:t>
          </a:r>
          <a:r>
            <a:rPr lang="en-US" altLang="zh-TW" sz="1800" kern="1200" dirty="0" smtClean="0"/>
            <a:t>)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身心障礙考生應考特殊需求申請表</a:t>
          </a:r>
          <a:r>
            <a:rPr lang="en-US" altLang="zh-TW" sz="1800" kern="1200" dirty="0" smtClean="0"/>
            <a:t>(</a:t>
          </a:r>
          <a:r>
            <a:rPr lang="zh-TW" altLang="en-US" sz="1800" kern="1200" dirty="0" smtClean="0"/>
            <a:t>身心障礙考生選用</a:t>
          </a:r>
          <a:r>
            <a:rPr lang="en-US" altLang="zh-TW" sz="1800" kern="1200" dirty="0" smtClean="0"/>
            <a:t>)</a:t>
          </a:r>
          <a:endParaRPr lang="zh-TW" altLang="en-US" sz="1800" kern="1200" dirty="0"/>
        </a:p>
      </dsp:txBody>
      <dsp:txXfrm>
        <a:off x="4737112" y="1576800"/>
        <a:ext cx="4155323" cy="3918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7161E-AE4D-4F44-9BBB-3CCB1CB49D01}" type="datetimeFigureOut">
              <a:rPr lang="zh-TW" altLang="en-US" smtClean="0"/>
              <a:t>2020/3/12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02365-D033-4E74-916C-408A38FB4C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7484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BB7E-2344-49A4-839C-5FBCF9FE1383}" type="datetimeFigureOut">
              <a:rPr lang="zh-TW" altLang="en-US" smtClean="0"/>
              <a:t>2020/3/12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49CAB-51DB-42DA-8611-82FC1BE0E5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8461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6C9606-BB20-433B-9098-1ADFEDF4AD66}" type="datetimeFigureOut">
              <a:rPr lang="zh-TW" altLang="en-US" smtClean="0"/>
              <a:pPr/>
              <a:t>2020/3/12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7E24C4-0978-42A8-B8A3-822BF23C9C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496944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5400" dirty="0" smtClean="0"/>
              <a:t>桃園市</a:t>
            </a:r>
            <a:r>
              <a:rPr lang="en-US" altLang="zh-TW" sz="5400" dirty="0" smtClean="0"/>
              <a:t>109</a:t>
            </a:r>
            <a:r>
              <a:rPr lang="zh-TW" altLang="en-US" sz="5400" dirty="0" smtClean="0"/>
              <a:t>學年度國民中小學</a:t>
            </a:r>
            <a:r>
              <a:rPr lang="en-US" altLang="zh-TW" sz="4600" dirty="0" smtClean="0"/>
              <a:t/>
            </a:r>
            <a:br>
              <a:rPr lang="en-US" altLang="zh-TW" sz="4600" dirty="0" smtClean="0"/>
            </a:br>
            <a:r>
              <a:rPr lang="zh-TW" altLang="en-US" sz="6200" dirty="0" smtClean="0"/>
              <a:t>藝術才能舞蹈</a:t>
            </a:r>
            <a:r>
              <a:rPr lang="zh-TW" altLang="en-US" sz="6200" dirty="0"/>
              <a:t>班</a:t>
            </a:r>
            <a:r>
              <a:rPr lang="zh-TW" altLang="en-US" sz="6200" dirty="0" smtClean="0"/>
              <a:t>鑑定招生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6800" dirty="0" smtClean="0"/>
              <a:t>家長線上說明會</a:t>
            </a:r>
            <a:endParaRPr lang="zh-TW" altLang="en-US" sz="6800" dirty="0"/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0" y="6055568"/>
            <a:ext cx="2267744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altLang="zh-TW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109.03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D:\舞蹈班\108舞蹈班\108舞展\2020復旦暨東興舞展節目冊\復旦舞台劇場照\五年級苗寨小妹\G12A3392壓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934" y="4581128"/>
            <a:ext cx="6843066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676456" cy="9906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術科測驗</a:t>
            </a:r>
            <a:endParaRPr lang="zh-TW" altLang="en-US" sz="36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78906983"/>
              </p:ext>
            </p:extLst>
          </p:nvPr>
        </p:nvGraphicFramePr>
        <p:xfrm>
          <a:off x="144016" y="2060848"/>
          <a:ext cx="8892480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5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15324"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800" kern="1200" dirty="0" smtClean="0"/>
                        <a:t>時間</a:t>
                      </a:r>
                      <a:endParaRPr kumimoji="0" lang="zh-TW" altLang="en-US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地點</a:t>
                      </a:r>
                      <a:endParaRPr kumimoji="0" lang="zh-TW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內容</a:t>
                      </a:r>
                      <a:endParaRPr kumimoji="0" lang="zh-TW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869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國小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4/18(</a:t>
                      </a:r>
                      <a:r>
                        <a:rPr lang="zh-TW" altLang="en-US" sz="2800" dirty="0" smtClean="0"/>
                        <a:t>六</a:t>
                      </a:r>
                      <a:r>
                        <a:rPr lang="en-US" altLang="zh-TW" sz="2800" dirty="0" smtClean="0"/>
                        <a:t>)</a:t>
                      </a:r>
                    </a:p>
                    <a:p>
                      <a:pPr algn="ctr"/>
                      <a:r>
                        <a:rPr lang="en-US" altLang="zh-TW" sz="2800" b="1" u="sng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zh-TW" altLang="en-US" sz="2800" b="1" u="sng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en-US" altLang="zh-TW" sz="2800" b="1" u="sng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r>
                        <a:rPr lang="zh-TW" altLang="en-US" sz="2800" b="1" u="sng" dirty="0" smtClean="0">
                          <a:solidFill>
                            <a:srgbClr val="FF0000"/>
                          </a:solidFill>
                        </a:rPr>
                        <a:t>起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復旦國小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舞蹈術科綜合測驗</a:t>
                      </a:r>
                      <a:r>
                        <a:rPr lang="zh-TW" altLang="en-US" sz="2400" dirty="0" smtClean="0">
                          <a:latin typeface="新細明體"/>
                          <a:ea typeface="新細明體"/>
                        </a:rPr>
                        <a:t>：</a:t>
                      </a:r>
                      <a:endParaRPr lang="en-US" altLang="zh-TW" sz="2400" dirty="0" smtClean="0"/>
                    </a:p>
                    <a:p>
                      <a:pPr algn="l"/>
                      <a:r>
                        <a:rPr lang="en-US" altLang="zh-TW" sz="2400" dirty="0" smtClean="0"/>
                        <a:t>1</a:t>
                      </a:r>
                      <a:r>
                        <a:rPr lang="zh-TW" altLang="en-US" sz="2400" dirty="0" smtClean="0"/>
                        <a:t>、規定動作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含彈性、柔軟度、敏捷</a:t>
                      </a:r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                       性</a:t>
                      </a:r>
                      <a:r>
                        <a:rPr lang="en-US" altLang="zh-TW" sz="2400" dirty="0" smtClean="0"/>
                        <a:t>)60%</a:t>
                      </a:r>
                    </a:p>
                    <a:p>
                      <a:pPr algn="l"/>
                      <a:r>
                        <a:rPr lang="en-US" altLang="zh-TW" sz="2400" dirty="0" smtClean="0"/>
                        <a:t>2</a:t>
                      </a:r>
                      <a:r>
                        <a:rPr lang="zh-TW" altLang="en-US" sz="2400" dirty="0" smtClean="0"/>
                        <a:t>、舞蹈即興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含節奏</a:t>
                      </a:r>
                      <a:r>
                        <a:rPr lang="en-US" altLang="zh-TW" sz="2400" dirty="0" smtClean="0"/>
                        <a:t>)40%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617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國中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4/19(</a:t>
                      </a:r>
                      <a:r>
                        <a:rPr lang="zh-TW" altLang="en-US" sz="2800" dirty="0" smtClean="0"/>
                        <a:t>日</a:t>
                      </a:r>
                      <a:r>
                        <a:rPr lang="en-US" altLang="zh-TW" sz="2800" dirty="0" smtClean="0"/>
                        <a:t>)</a:t>
                      </a:r>
                    </a:p>
                    <a:p>
                      <a:pPr algn="ctr"/>
                      <a:r>
                        <a:rPr lang="en-US" altLang="zh-TW" sz="2800" b="1" u="sng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zh-TW" altLang="en-US" sz="2800" b="1" u="sng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en-US" altLang="zh-TW" sz="2800" b="1" u="sng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r>
                        <a:rPr lang="zh-TW" altLang="en-US" sz="2800" b="1" u="sng" dirty="0" smtClean="0">
                          <a:solidFill>
                            <a:srgbClr val="FF0000"/>
                          </a:solidFill>
                        </a:rPr>
                        <a:t>起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現代舞、舞蹈即興、民族舞、芭蕾</a:t>
                      </a:r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各占</a:t>
                      </a:r>
                      <a:r>
                        <a:rPr lang="en-US" altLang="zh-TW" sz="2400" dirty="0" smtClean="0"/>
                        <a:t>25%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結果公告、複查、報到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33843416"/>
              </p:ext>
            </p:extLst>
          </p:nvPr>
        </p:nvGraphicFramePr>
        <p:xfrm>
          <a:off x="35496" y="1565880"/>
          <a:ext cx="9001000" cy="415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8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66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2040">
                  <a:extLst>
                    <a:ext uri="{9D8B030D-6E8A-4147-A177-3AD203B41FA5}">
                      <a16:colId xmlns="" xmlns:a16="http://schemas.microsoft.com/office/drawing/2014/main" val="1732900157"/>
                    </a:ext>
                  </a:extLst>
                </a:gridCol>
                <a:gridCol w="47525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012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項目</a:t>
                      </a:r>
                      <a:endParaRPr lang="zh-TW" altLang="en-US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時間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備註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12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管道二</a:t>
                      </a:r>
                      <a:endParaRPr lang="en-US" altLang="zh-TW" sz="2400" dirty="0" smtClean="0"/>
                    </a:p>
                    <a:p>
                      <a:pPr algn="ctr"/>
                      <a:r>
                        <a:rPr lang="en-US" altLang="zh-TW" sz="1800" dirty="0" smtClean="0"/>
                        <a:t>(</a:t>
                      </a:r>
                      <a:r>
                        <a:rPr lang="zh-TW" altLang="en-US" sz="1800" dirty="0" smtClean="0"/>
                        <a:t>書面審查</a:t>
                      </a:r>
                      <a:r>
                        <a:rPr lang="en-US" altLang="zh-TW" sz="1800" dirty="0" smtClean="0"/>
                        <a:t>)</a:t>
                      </a:r>
                      <a:endParaRPr lang="zh-TW" altLang="en-US" sz="1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4/7(</a:t>
                      </a:r>
                      <a:r>
                        <a:rPr lang="zh-TW" altLang="en-US" sz="2000" dirty="0" smtClean="0"/>
                        <a:t>二</a:t>
                      </a:r>
                      <a:r>
                        <a:rPr lang="en-US" altLang="zh-TW" sz="2000" dirty="0" smtClean="0"/>
                        <a:t>)21</a:t>
                      </a:r>
                      <a:r>
                        <a:rPr lang="zh-TW" altLang="en-US" sz="2000" dirty="0" smtClean="0"/>
                        <a:t>：</a:t>
                      </a:r>
                      <a:r>
                        <a:rPr lang="en-US" altLang="zh-TW" sz="2000" dirty="0" smtClean="0"/>
                        <a:t>00</a:t>
                      </a:r>
                      <a:r>
                        <a:rPr lang="zh-TW" altLang="en-US" sz="2000" dirty="0" smtClean="0"/>
                        <a:t>前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錄取者請於</a:t>
                      </a:r>
                      <a:r>
                        <a:rPr lang="en-US" altLang="zh-TW" sz="1600" dirty="0" smtClean="0"/>
                        <a:t>4/9(</a:t>
                      </a:r>
                      <a:r>
                        <a:rPr lang="zh-TW" altLang="en-US" sz="1600" dirty="0" smtClean="0"/>
                        <a:t>四</a:t>
                      </a:r>
                      <a:r>
                        <a:rPr lang="en-US" altLang="zh-TW" sz="1600" dirty="0" smtClean="0"/>
                        <a:t>)9</a:t>
                      </a:r>
                      <a:r>
                        <a:rPr lang="zh-TW" altLang="en-US" sz="1600" dirty="0" smtClean="0"/>
                        <a:t>：</a:t>
                      </a:r>
                      <a:r>
                        <a:rPr lang="en-US" altLang="zh-TW" sz="1600" dirty="0" smtClean="0"/>
                        <a:t>00~15</a:t>
                      </a:r>
                      <a:r>
                        <a:rPr lang="zh-TW" altLang="en-US" sz="1600" dirty="0" smtClean="0"/>
                        <a:t>：</a:t>
                      </a:r>
                      <a:r>
                        <a:rPr lang="en-US" altLang="zh-TW" sz="1600" dirty="0" smtClean="0"/>
                        <a:t>00</a:t>
                      </a:r>
                    </a:p>
                    <a:p>
                      <a:pPr algn="ctr"/>
                      <a:r>
                        <a:rPr lang="zh-TW" altLang="en-US" sz="1600" dirty="0" smtClean="0"/>
                        <a:t>持鑑定結果通知單正本、報名費收據</a:t>
                      </a:r>
                      <a:endParaRPr lang="en-US" altLang="zh-TW" sz="1600" dirty="0" smtClean="0"/>
                    </a:p>
                    <a:p>
                      <a:pPr algn="ctr"/>
                      <a:r>
                        <a:rPr lang="zh-TW" altLang="en-US" sz="1600" dirty="0" smtClean="0"/>
                        <a:t>至復旦國小輔導室辦理退費手續</a:t>
                      </a:r>
                      <a:r>
                        <a:rPr lang="en-US" altLang="zh-TW" sz="1200" dirty="0" smtClean="0"/>
                        <a:t>(</a:t>
                      </a:r>
                      <a:r>
                        <a:rPr lang="zh-TW" altLang="en-US" sz="1200" dirty="0" smtClean="0"/>
                        <a:t>退回術科測驗費用</a:t>
                      </a:r>
                      <a:r>
                        <a:rPr lang="en-US" altLang="zh-TW" sz="1200" dirty="0" smtClean="0"/>
                        <a:t>)</a:t>
                      </a:r>
                      <a:endParaRPr lang="zh-TW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12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管道一</a:t>
                      </a:r>
                      <a:endParaRPr lang="en-US" altLang="zh-TW" sz="2400" dirty="0" smtClean="0"/>
                    </a:p>
                    <a:p>
                      <a:pPr algn="ctr"/>
                      <a:r>
                        <a:rPr lang="en-US" altLang="zh-TW" sz="1800" dirty="0" smtClean="0"/>
                        <a:t>(</a:t>
                      </a:r>
                      <a:r>
                        <a:rPr lang="zh-TW" altLang="en-US" sz="1800" dirty="0" smtClean="0"/>
                        <a:t>術科測驗</a:t>
                      </a:r>
                      <a:r>
                        <a:rPr lang="en-US" altLang="zh-TW" sz="1800" dirty="0" smtClean="0"/>
                        <a:t>)</a:t>
                      </a:r>
                      <a:endParaRPr lang="zh-TW" altLang="en-US" sz="1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4/20(</a:t>
                      </a:r>
                      <a:r>
                        <a:rPr lang="zh-TW" altLang="en-US" sz="2000" dirty="0" smtClean="0"/>
                        <a:t>一</a:t>
                      </a:r>
                      <a:r>
                        <a:rPr lang="en-US" altLang="zh-TW" sz="2000" dirty="0" smtClean="0"/>
                        <a:t>)21</a:t>
                      </a:r>
                      <a:r>
                        <a:rPr lang="zh-TW" altLang="en-US" sz="2000" dirty="0" smtClean="0"/>
                        <a:t>：</a:t>
                      </a:r>
                      <a:r>
                        <a:rPr lang="en-US" altLang="zh-TW" sz="2000" dirty="0" smtClean="0"/>
                        <a:t>00</a:t>
                      </a:r>
                      <a:r>
                        <a:rPr lang="zh-TW" altLang="en-US" sz="2000" dirty="0" smtClean="0"/>
                        <a:t>前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4/22(</a:t>
                      </a:r>
                      <a:r>
                        <a:rPr lang="zh-TW" altLang="en-US" sz="1800" dirty="0" smtClean="0"/>
                        <a:t>三</a:t>
                      </a:r>
                      <a:r>
                        <a:rPr lang="en-US" altLang="zh-TW" sz="1800" dirty="0" smtClean="0"/>
                        <a:t>)</a:t>
                      </a:r>
                      <a:r>
                        <a:rPr lang="zh-TW" altLang="en-US" sz="1800" dirty="0" smtClean="0"/>
                        <a:t>寄發鑑定結果通知單</a:t>
                      </a:r>
                      <a:endParaRPr lang="zh-TW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12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複查</a:t>
                      </a:r>
                      <a:endParaRPr lang="zh-TW" alt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4/27(</a:t>
                      </a:r>
                      <a:r>
                        <a:rPr lang="zh-TW" altLang="en-US" sz="2000" dirty="0" smtClean="0"/>
                        <a:t>一</a:t>
                      </a:r>
                      <a:r>
                        <a:rPr lang="en-US" altLang="zh-TW" sz="2000" dirty="0" smtClean="0"/>
                        <a:t>)~4/29(</a:t>
                      </a:r>
                      <a:r>
                        <a:rPr lang="zh-TW" altLang="en-US" sz="2000" dirty="0" smtClean="0"/>
                        <a:t>三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zh-TW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、管道二書面審查不受理複查</a:t>
                      </a:r>
                      <a:endParaRPr kumimoji="0" lang="en-US" altLang="zh-TW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zh-TW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、以郵戳為憑，逾期不予受理</a:t>
                      </a:r>
                      <a:endParaRPr kumimoji="0"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1216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報到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國中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5/2(</a:t>
                      </a:r>
                      <a:r>
                        <a:rPr lang="zh-TW" altLang="en-US" sz="1600" dirty="0" smtClean="0"/>
                        <a:t>六</a:t>
                      </a:r>
                      <a:r>
                        <a:rPr lang="en-US" altLang="zh-TW" sz="16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9</a:t>
                      </a:r>
                      <a:r>
                        <a:rPr lang="zh-TW" altLang="en-US" sz="1600" dirty="0" smtClean="0"/>
                        <a:t>：</a:t>
                      </a:r>
                      <a:r>
                        <a:rPr lang="en-US" altLang="zh-TW" sz="1600" dirty="0" smtClean="0"/>
                        <a:t>00~12</a:t>
                      </a:r>
                      <a:r>
                        <a:rPr lang="zh-TW" altLang="en-US" sz="1600" dirty="0" smtClean="0"/>
                        <a:t>：</a:t>
                      </a:r>
                      <a:r>
                        <a:rPr lang="en-US" altLang="zh-TW" sz="1600" dirty="0" smtClean="0"/>
                        <a:t>00</a:t>
                      </a:r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zh-TW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、攜帶戶口名簿正本及鑑定結果通知單向錄取學</a:t>
                      </a:r>
                      <a:endParaRPr kumimoji="0" lang="en-US" altLang="zh-TW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zh-TW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  校輔導室報到。</a:t>
                      </a:r>
                      <a:endParaRPr kumimoji="0" lang="en-US" altLang="zh-TW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zh-TW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、逾期未報到者視同放棄，缺額不再遞補。</a:t>
                      </a:r>
                      <a:endParaRPr kumimoji="0" lang="en-US" altLang="zh-TW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zh-TW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zh-TW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非設籍本市學生經錄取後，須於</a:t>
                      </a:r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  <a:r>
                        <a:rPr kumimoji="0" lang="zh-TW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zh-TW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0" lang="zh-TW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endParaRPr kumimoji="0" lang="en-US" altLang="zh-TW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zh-TW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　</a:t>
                      </a:r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含</a:t>
                      </a:r>
                      <a:r>
                        <a:rPr kumimoji="0" lang="en-US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zh-TW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前將戶籍遷至本市始能就讀。</a:t>
                      </a:r>
                      <a:endParaRPr kumimoji="0"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21463345"/>
                  </a:ext>
                </a:extLst>
              </a:tr>
              <a:tr h="601216"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國小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5/4(</a:t>
                      </a:r>
                      <a:r>
                        <a:rPr lang="zh-TW" altLang="en-US" sz="1600" dirty="0" smtClean="0"/>
                        <a:t>一</a:t>
                      </a:r>
                      <a:r>
                        <a:rPr lang="en-US" altLang="zh-TW" sz="16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8</a:t>
                      </a:r>
                      <a:r>
                        <a:rPr lang="zh-TW" altLang="en-US" sz="1600" dirty="0" smtClean="0"/>
                        <a:t>：</a:t>
                      </a:r>
                      <a:r>
                        <a:rPr lang="en-US" altLang="zh-TW" sz="1600" dirty="0" smtClean="0"/>
                        <a:t>00~15</a:t>
                      </a:r>
                      <a:r>
                        <a:rPr lang="zh-TW" altLang="en-US" sz="1600" dirty="0" smtClean="0"/>
                        <a:t>：</a:t>
                      </a:r>
                      <a:r>
                        <a:rPr lang="en-US" altLang="zh-TW" sz="1600" dirty="0" smtClean="0"/>
                        <a:t>00</a:t>
                      </a:r>
                      <a:endParaRPr lang="zh-TW" altLang="en-US" sz="16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0"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51967897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-6261" y="5877272"/>
            <a:ext cx="9144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注意事項：申請複查僅限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對分數處理之檢核</a:t>
            </a:r>
            <a:r>
              <a:rPr lang="zh-TW" altLang="en-US" sz="2400" dirty="0" smtClean="0"/>
              <a:t>，家長不得要求</a:t>
            </a:r>
            <a:endParaRPr lang="en-US" altLang="zh-TW" sz="2400" dirty="0" smtClean="0"/>
          </a:p>
          <a:p>
            <a:r>
              <a:rPr lang="zh-TW" altLang="en-US" sz="2400" dirty="0"/>
              <a:t>　</a:t>
            </a:r>
            <a:r>
              <a:rPr lang="zh-TW" altLang="en-US" sz="2400" dirty="0" smtClean="0"/>
              <a:t>　　　　告知公布測驗工具之名稱與內容。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611560" y="2743200"/>
            <a:ext cx="8208912" cy="2630016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若</a:t>
            </a:r>
            <a:r>
              <a:rPr lang="zh-TW" altLang="zh-TW" dirty="0"/>
              <a:t>對鑑定事宜有任何疑問，</a:t>
            </a:r>
            <a:r>
              <a:rPr lang="zh-TW" altLang="zh-TW" dirty="0" smtClean="0"/>
              <a:t>請洽</a:t>
            </a:r>
            <a:r>
              <a:rPr lang="zh-TW" altLang="en-US" dirty="0" smtClean="0"/>
              <a:t>復旦</a:t>
            </a:r>
            <a:r>
              <a:rPr lang="zh-TW" altLang="zh-TW" dirty="0" smtClean="0"/>
              <a:t>國</a:t>
            </a:r>
            <a:r>
              <a:rPr lang="zh-TW" altLang="en-US" dirty="0" smtClean="0"/>
              <a:t>小</a:t>
            </a:r>
            <a:r>
              <a:rPr lang="zh-TW" altLang="zh-TW" dirty="0" smtClean="0"/>
              <a:t>輔導室</a:t>
            </a:r>
            <a:endParaRPr lang="en-US" altLang="zh-TW" dirty="0" smtClean="0"/>
          </a:p>
          <a:p>
            <a:r>
              <a:rPr lang="zh-TW" altLang="zh-TW" dirty="0" smtClean="0"/>
              <a:t>特</a:t>
            </a:r>
            <a:r>
              <a:rPr lang="zh-TW" altLang="zh-TW" dirty="0"/>
              <a:t>教</a:t>
            </a:r>
            <a:r>
              <a:rPr lang="zh-TW" altLang="zh-TW" dirty="0" smtClean="0"/>
              <a:t>組</a:t>
            </a:r>
            <a:r>
              <a:rPr lang="zh-TW" altLang="en-US" dirty="0" smtClean="0"/>
              <a:t>或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輔導主任 </a:t>
            </a:r>
            <a:r>
              <a:rPr lang="en-US" altLang="zh-TW" dirty="0" smtClean="0"/>
              <a:t>(</a:t>
            </a:r>
            <a:r>
              <a:rPr lang="zh-TW" altLang="zh-TW" dirty="0" smtClean="0"/>
              <a:t>電話</a:t>
            </a:r>
            <a:r>
              <a:rPr lang="en-US" altLang="zh-TW" dirty="0" smtClean="0"/>
              <a:t>03-4917491</a:t>
            </a:r>
            <a:r>
              <a:rPr lang="zh-TW" altLang="zh-TW" dirty="0" smtClean="0"/>
              <a:t>轉</a:t>
            </a:r>
            <a:r>
              <a:rPr lang="en-US" altLang="zh-TW" dirty="0" smtClean="0"/>
              <a:t>611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en-US" altLang="zh-TW" dirty="0" smtClean="0">
                <a:latin typeface="新細明體"/>
                <a:ea typeface="新細明體"/>
              </a:rPr>
              <a:t>610</a:t>
            </a:r>
            <a:r>
              <a:rPr lang="en-US" altLang="zh-TW" dirty="0" smtClean="0"/>
              <a:t>)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 smtClean="0"/>
              <a:t>如</a:t>
            </a:r>
            <a:r>
              <a:rPr lang="zh-TW" altLang="zh-TW" dirty="0"/>
              <a:t>有未盡事宜，悉依桃園市</a:t>
            </a:r>
            <a:r>
              <a:rPr lang="en-US" altLang="zh-TW" dirty="0" smtClean="0"/>
              <a:t>109</a:t>
            </a:r>
            <a:r>
              <a:rPr lang="zh-TW" altLang="zh-TW" dirty="0" smtClean="0"/>
              <a:t>學年</a:t>
            </a:r>
            <a:r>
              <a:rPr lang="zh-TW" altLang="zh-TW" dirty="0"/>
              <a:t>度國民中小</a:t>
            </a:r>
            <a:r>
              <a:rPr lang="zh-TW" altLang="zh-TW" dirty="0" smtClean="0"/>
              <a:t>學藝</a:t>
            </a:r>
            <a:endParaRPr lang="en-US" altLang="zh-TW" dirty="0" smtClean="0"/>
          </a:p>
          <a:p>
            <a:r>
              <a:rPr lang="zh-TW" altLang="zh-TW" dirty="0" smtClean="0"/>
              <a:t>術</a:t>
            </a:r>
            <a:r>
              <a:rPr lang="zh-TW" altLang="zh-TW" dirty="0"/>
              <a:t>才能舞蹈班鑑定小組決議</a:t>
            </a:r>
            <a:r>
              <a:rPr lang="zh-TW" altLang="zh-TW" dirty="0" smtClean="0"/>
              <a:t>辦理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感謝配合，</a:t>
            </a:r>
            <a:r>
              <a:rPr lang="zh-TW" altLang="en-US" dirty="0"/>
              <a:t>敬請</a:t>
            </a:r>
            <a:r>
              <a:rPr lang="zh-TW" altLang="en-US" dirty="0" smtClean="0"/>
              <a:t>指教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16024" y="620688"/>
            <a:ext cx="8820472" cy="604867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主辦單位：桃園市政府</a:t>
            </a:r>
            <a:endParaRPr kumimoji="0" lang="en-US" altLang="zh-TW" sz="7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spcBef>
                <a:spcPts val="2400"/>
              </a:spcBef>
              <a:defRPr/>
            </a:pP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承辦學校：</a:t>
            </a:r>
            <a:r>
              <a:rPr lang="zh-TW" altLang="en-US" sz="4800" dirty="0">
                <a:solidFill>
                  <a:schemeClr val="bg1"/>
                </a:solidFill>
              </a:rPr>
              <a:t>桃園市平鎮區復旦</a:t>
            </a:r>
            <a:r>
              <a:rPr lang="zh-TW" altLang="en-US" sz="4800" dirty="0" smtClean="0">
                <a:solidFill>
                  <a:schemeClr val="bg1"/>
                </a:solidFill>
              </a:rPr>
              <a:t>國小</a:t>
            </a:r>
            <a:endParaRPr lang="en-US" altLang="zh-TW" sz="4800" dirty="0" smtClean="0">
              <a:solidFill>
                <a:schemeClr val="bg1"/>
              </a:solidFill>
            </a:endParaRPr>
          </a:p>
          <a:p>
            <a:pPr lvl="0" algn="ctr">
              <a:spcBef>
                <a:spcPts val="2400"/>
              </a:spcBef>
            </a:pPr>
            <a:r>
              <a:rPr lang="zh-TW" altLang="en-US" sz="4800" dirty="0" smtClean="0">
                <a:solidFill>
                  <a:schemeClr val="bg1"/>
                </a:solidFill>
              </a:rPr>
              <a:t>協辦學校：</a:t>
            </a:r>
            <a:r>
              <a:rPr lang="zh-TW" altLang="en-US" sz="4800" dirty="0">
                <a:solidFill>
                  <a:schemeClr val="bg1"/>
                </a:solidFill>
              </a:rPr>
              <a:t>桃園</a:t>
            </a:r>
            <a:r>
              <a:rPr lang="zh-TW" altLang="en-US" sz="4800" dirty="0" smtClean="0">
                <a:solidFill>
                  <a:schemeClr val="bg1"/>
                </a:solidFill>
              </a:rPr>
              <a:t>市立東興國</a:t>
            </a:r>
            <a:r>
              <a:rPr lang="zh-TW" altLang="en-US" sz="4800" dirty="0">
                <a:solidFill>
                  <a:schemeClr val="bg1"/>
                </a:solidFill>
              </a:rPr>
              <a:t>民中學</a:t>
            </a:r>
            <a:endParaRPr kumimoji="0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簡報大綱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鑑定重要日程</a:t>
            </a:r>
            <a:endParaRPr lang="en-US" altLang="zh-TW" dirty="0" smtClean="0"/>
          </a:p>
          <a:p>
            <a:r>
              <a:rPr lang="zh-TW" altLang="en-US" dirty="0" smtClean="0"/>
              <a:t>招生學校及錄取名</a:t>
            </a:r>
            <a:r>
              <a:rPr lang="zh-TW" altLang="en-US" dirty="0"/>
              <a:t>額</a:t>
            </a:r>
            <a:endParaRPr lang="en-US" altLang="zh-TW" dirty="0" smtClean="0"/>
          </a:p>
          <a:p>
            <a:r>
              <a:rPr lang="zh-TW" altLang="en-US" dirty="0" smtClean="0"/>
              <a:t>申請鑑定事宜</a:t>
            </a: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0" y="4653136"/>
            <a:ext cx="9144000" cy="55399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dirty="0" smtClean="0"/>
              <a:t>注意：簡報僅供參考，相關規定及內容以簡章為準。</a:t>
            </a:r>
            <a:endParaRPr lang="zh-TW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鑑定重要日程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6172464"/>
              </p:ext>
            </p:extLst>
          </p:nvPr>
        </p:nvGraphicFramePr>
        <p:xfrm>
          <a:off x="107504" y="1554334"/>
          <a:ext cx="7704856" cy="51870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11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013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423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37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項目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日期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備註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367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簡章及申請表件下載</a:t>
                      </a:r>
                      <a:r>
                        <a:rPr lang="en-US" altLang="zh-TW" sz="2000" dirty="0" smtClean="0"/>
                        <a:t>/</a:t>
                      </a:r>
                      <a:r>
                        <a:rPr lang="zh-TW" altLang="en-US" sz="2000" dirty="0" smtClean="0"/>
                        <a:t>索取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3/20(</a:t>
                      </a:r>
                      <a:r>
                        <a:rPr lang="zh-TW" altLang="en-US" sz="2000" dirty="0" smtClean="0"/>
                        <a:t>五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前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dirty="0" smtClean="0"/>
                        <a:t>公告於本市教育局及協辦學校網站。</a:t>
                      </a:r>
                      <a:endParaRPr lang="zh-TW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07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申請鑑定</a:t>
                      </a:r>
                      <a:endParaRPr lang="en-US" altLang="zh-TW" sz="2000" dirty="0" smtClean="0"/>
                    </a:p>
                    <a:p>
                      <a:pPr algn="ctr"/>
                      <a:r>
                        <a:rPr lang="en-US" altLang="zh-TW" sz="1600" dirty="0" smtClean="0"/>
                        <a:t>09</a:t>
                      </a:r>
                      <a:r>
                        <a:rPr lang="zh-TW" altLang="en-US" sz="1600" dirty="0" smtClean="0"/>
                        <a:t>：</a:t>
                      </a:r>
                      <a:r>
                        <a:rPr lang="en-US" altLang="zh-TW" sz="1600" dirty="0" smtClean="0"/>
                        <a:t>00-15</a:t>
                      </a:r>
                      <a:r>
                        <a:rPr lang="zh-TW" altLang="en-US" sz="1600" dirty="0" smtClean="0"/>
                        <a:t>：</a:t>
                      </a:r>
                      <a:r>
                        <a:rPr lang="en-US" altLang="zh-TW" sz="1600" dirty="0" smtClean="0"/>
                        <a:t>00</a:t>
                      </a:r>
                      <a:endParaRPr lang="zh-TW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3/16(</a:t>
                      </a:r>
                      <a:r>
                        <a:rPr lang="zh-TW" altLang="en-US" sz="2000" dirty="0" smtClean="0"/>
                        <a:t>一</a:t>
                      </a:r>
                      <a:r>
                        <a:rPr lang="en-US" altLang="zh-TW" sz="2000" dirty="0" smtClean="0"/>
                        <a:t>)~3/20(</a:t>
                      </a:r>
                      <a:r>
                        <a:rPr lang="zh-TW" altLang="en-US" sz="2000" dirty="0" smtClean="0"/>
                        <a:t>五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u="sng" dirty="0" smtClean="0"/>
                        <a:t>親自</a:t>
                      </a:r>
                      <a:r>
                        <a:rPr lang="zh-TW" altLang="en-US" sz="2000" dirty="0" smtClean="0"/>
                        <a:t>至復旦國小中廊報名。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218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管道一</a:t>
                      </a:r>
                      <a:r>
                        <a:rPr lang="en-US" altLang="zh-TW" sz="2000" dirty="0" smtClean="0"/>
                        <a:t>)</a:t>
                      </a:r>
                    </a:p>
                    <a:p>
                      <a:pPr algn="ctr"/>
                      <a:r>
                        <a:rPr lang="zh-TW" altLang="en-US" sz="2000" dirty="0" smtClean="0"/>
                        <a:t>術科測驗</a:t>
                      </a:r>
                      <a:endParaRPr lang="zh-TW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4/18(</a:t>
                      </a:r>
                      <a:r>
                        <a:rPr lang="zh-TW" altLang="en-US" sz="2000" dirty="0" smtClean="0"/>
                        <a:t>六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/>
                        <a:t>國小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9034">
                <a:tc vMerge="1">
                  <a:txBody>
                    <a:bodyPr/>
                    <a:lstStyle/>
                    <a:p>
                      <a:pPr algn="ctr"/>
                      <a:endParaRPr lang="zh-TW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4/19(</a:t>
                      </a:r>
                      <a:r>
                        <a:rPr lang="zh-TW" altLang="en-US" sz="2000" dirty="0" smtClean="0"/>
                        <a:t>日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/>
                        <a:t>國中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36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公告錄取名單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4/20(</a:t>
                      </a:r>
                      <a:r>
                        <a:rPr lang="zh-TW" altLang="en-US" sz="2000" dirty="0" smtClean="0"/>
                        <a:t>一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000" dirty="0" smtClean="0"/>
                        <a:t>21</a:t>
                      </a:r>
                      <a:r>
                        <a:rPr lang="zh-TW" altLang="en-US" sz="2000" dirty="0" smtClean="0"/>
                        <a:t>：</a:t>
                      </a:r>
                      <a:r>
                        <a:rPr lang="en-US" altLang="zh-TW" sz="2000" dirty="0" smtClean="0"/>
                        <a:t>00</a:t>
                      </a:r>
                      <a:r>
                        <a:rPr lang="zh-TW" altLang="en-US" sz="2000" dirty="0" smtClean="0"/>
                        <a:t>前公告於本市教育局</a:t>
                      </a:r>
                      <a:endParaRPr lang="en-US" altLang="zh-TW" sz="2000" dirty="0" smtClean="0"/>
                    </a:p>
                    <a:p>
                      <a:pPr algn="l"/>
                      <a:r>
                        <a:rPr lang="zh-TW" altLang="en-US" sz="2000" dirty="0" smtClean="0"/>
                        <a:t>及復旦國小網站。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154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鑑定結果複查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4/27(</a:t>
                      </a:r>
                      <a:r>
                        <a:rPr kumimoji="0" lang="zh-TW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一</a:t>
                      </a:r>
                      <a:r>
                        <a:rPr kumimoji="0" lang="en-US" altLang="zh-TW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)~4/29(</a:t>
                      </a:r>
                      <a:r>
                        <a:rPr kumimoji="0" lang="zh-TW" alt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三</a:t>
                      </a:r>
                      <a:r>
                        <a:rPr kumimoji="0" lang="en-US" altLang="zh-TW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zh-TW" alt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以郵戳為憑，逾時不予受理。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1287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錄取生報到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5/2(</a:t>
                      </a:r>
                      <a:r>
                        <a:rPr lang="zh-TW" altLang="en-US" sz="2000" dirty="0" smtClean="0"/>
                        <a:t>六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國中</a:t>
                      </a:r>
                      <a:r>
                        <a:rPr lang="en-US" altLang="zh-TW" sz="2000" dirty="0" smtClean="0"/>
                        <a:t>09</a:t>
                      </a:r>
                      <a:r>
                        <a:rPr lang="zh-TW" altLang="en-US" sz="2000" dirty="0" smtClean="0"/>
                        <a:t>：</a:t>
                      </a:r>
                      <a:r>
                        <a:rPr lang="en-US" altLang="zh-TW" sz="2000" dirty="0" smtClean="0"/>
                        <a:t>00~12</a:t>
                      </a:r>
                      <a:r>
                        <a:rPr lang="zh-TW" altLang="en-US" sz="2000" dirty="0" smtClean="0"/>
                        <a:t>：</a:t>
                      </a:r>
                      <a:r>
                        <a:rPr lang="en-US" altLang="zh-TW" sz="2000" dirty="0" smtClean="0"/>
                        <a:t>00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718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5/4(</a:t>
                      </a:r>
                      <a:r>
                        <a:rPr lang="zh-TW" altLang="en-US" sz="2000" dirty="0" smtClean="0"/>
                        <a:t>一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國小</a:t>
                      </a:r>
                      <a:r>
                        <a:rPr lang="en-US" altLang="zh-TW" sz="2000" dirty="0" smtClean="0"/>
                        <a:t>08</a:t>
                      </a:r>
                      <a:r>
                        <a:rPr lang="zh-TW" altLang="en-US" sz="2000" dirty="0" smtClean="0"/>
                        <a:t>：</a:t>
                      </a:r>
                      <a:r>
                        <a:rPr lang="en-US" altLang="zh-TW" sz="2000" dirty="0" smtClean="0"/>
                        <a:t>00~15</a:t>
                      </a:r>
                      <a:r>
                        <a:rPr lang="zh-TW" altLang="en-US" sz="2000" dirty="0" smtClean="0"/>
                        <a:t>：</a:t>
                      </a:r>
                      <a:r>
                        <a:rPr lang="en-US" altLang="zh-TW" sz="2000" dirty="0" smtClean="0"/>
                        <a:t>00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88076036"/>
                  </a:ext>
                </a:extLst>
              </a:tr>
            </a:tbl>
          </a:graphicData>
        </a:graphic>
      </p:graphicFrame>
      <p:grpSp>
        <p:nvGrpSpPr>
          <p:cNvPr id="13" name="群組 12"/>
          <p:cNvGrpSpPr/>
          <p:nvPr/>
        </p:nvGrpSpPr>
        <p:grpSpPr>
          <a:xfrm>
            <a:off x="7380312" y="2647017"/>
            <a:ext cx="1763688" cy="914503"/>
            <a:chOff x="7164288" y="4077072"/>
            <a:chExt cx="1979712" cy="807652"/>
          </a:xfrm>
        </p:grpSpPr>
        <p:sp>
          <p:nvSpPr>
            <p:cNvPr id="7" name="圓角矩形圖說文字 6"/>
            <p:cNvSpPr/>
            <p:nvPr/>
          </p:nvSpPr>
          <p:spPr>
            <a:xfrm>
              <a:off x="7164288" y="4077072"/>
              <a:ext cx="1979712" cy="720080"/>
            </a:xfrm>
            <a:prstGeom prst="wedgeRoundRectCallout">
              <a:avLst>
                <a:gd name="adj1" fmla="val -57603"/>
                <a:gd name="adj2" fmla="val 28431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7164288" y="4150821"/>
              <a:ext cx="1979712" cy="733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dirty="0" smtClean="0"/>
                <a:t>管道二書面審查結果</a:t>
              </a:r>
              <a:r>
                <a:rPr lang="en-US" altLang="zh-TW" sz="1400" u="sng" dirty="0" smtClean="0"/>
                <a:t>4/7(</a:t>
              </a:r>
              <a:r>
                <a:rPr lang="zh-TW" altLang="en-US" sz="1400" u="sng" dirty="0" smtClean="0"/>
                <a:t>二</a:t>
              </a:r>
              <a:r>
                <a:rPr lang="en-US" altLang="zh-TW" sz="1400" u="sng" dirty="0" smtClean="0"/>
                <a:t>)21</a:t>
              </a:r>
              <a:r>
                <a:rPr lang="zh-TW" altLang="en-US" sz="1400" u="sng" dirty="0" smtClean="0"/>
                <a:t>：</a:t>
              </a:r>
              <a:r>
                <a:rPr lang="en-US" altLang="zh-TW" sz="1400" u="sng" dirty="0" smtClean="0"/>
                <a:t>00</a:t>
              </a:r>
              <a:r>
                <a:rPr lang="zh-TW" altLang="en-US" sz="1600" dirty="0" smtClean="0"/>
                <a:t>前公告</a:t>
              </a:r>
              <a:endParaRPr lang="zh-TW" altLang="en-US" sz="1600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4932040" y="3561520"/>
            <a:ext cx="3456384" cy="1006736"/>
            <a:chOff x="6876256" y="4869160"/>
            <a:chExt cx="2304256" cy="890167"/>
          </a:xfrm>
        </p:grpSpPr>
        <p:sp>
          <p:nvSpPr>
            <p:cNvPr id="9" name="圓角矩形圖說文字 8"/>
            <p:cNvSpPr/>
            <p:nvPr/>
          </p:nvSpPr>
          <p:spPr>
            <a:xfrm>
              <a:off x="6876256" y="4869160"/>
              <a:ext cx="2267744" cy="720080"/>
            </a:xfrm>
            <a:prstGeom prst="wedgeRoundRectCallout">
              <a:avLst>
                <a:gd name="adj1" fmla="val -60507"/>
                <a:gd name="adj2" fmla="val 5984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6876256" y="4942909"/>
              <a:ext cx="2304256" cy="816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u="sng" dirty="0" smtClean="0"/>
                <a:t>4/13(</a:t>
              </a:r>
              <a:r>
                <a:rPr lang="zh-TW" altLang="en-US" u="sng" dirty="0" smtClean="0"/>
                <a:t>一</a:t>
              </a:r>
              <a:r>
                <a:rPr lang="en-US" altLang="zh-TW" u="sng" dirty="0" smtClean="0"/>
                <a:t>)17</a:t>
              </a:r>
              <a:r>
                <a:rPr lang="zh-TW" altLang="en-US" u="sng" dirty="0" smtClean="0"/>
                <a:t>：</a:t>
              </a:r>
              <a:r>
                <a:rPr lang="en-US" altLang="zh-TW" u="sng" dirty="0" smtClean="0"/>
                <a:t>00</a:t>
              </a:r>
            </a:p>
            <a:p>
              <a:r>
                <a:rPr lang="zh-TW" altLang="en-US" dirty="0" smtClean="0"/>
                <a:t>公告術科</a:t>
              </a:r>
              <a:r>
                <a:rPr lang="zh-TW" altLang="en-US" dirty="0" smtClean="0"/>
                <a:t>測驗梯次及報到時間</a:t>
              </a:r>
              <a:endParaRPr lang="zh-TW" altLang="en-US" dirty="0"/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7164288" y="4568256"/>
            <a:ext cx="1835696" cy="720080"/>
            <a:chOff x="7308304" y="6093296"/>
            <a:chExt cx="1835696" cy="720080"/>
          </a:xfrm>
        </p:grpSpPr>
        <p:sp>
          <p:nvSpPr>
            <p:cNvPr id="11" name="圓角矩形圖說文字 10"/>
            <p:cNvSpPr/>
            <p:nvPr/>
          </p:nvSpPr>
          <p:spPr>
            <a:xfrm>
              <a:off x="7308304" y="6093296"/>
              <a:ext cx="1835696" cy="720080"/>
            </a:xfrm>
            <a:prstGeom prst="wedgeRoundRectCallout">
              <a:avLst>
                <a:gd name="adj1" fmla="val -58210"/>
                <a:gd name="adj2" fmla="val 14494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7308304" y="6167045"/>
              <a:ext cx="1835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u="sng" dirty="0" smtClean="0"/>
                <a:t>4/22(</a:t>
              </a:r>
              <a:r>
                <a:rPr lang="zh-TW" altLang="en-US" u="sng" dirty="0" smtClean="0"/>
                <a:t>三</a:t>
              </a:r>
              <a:r>
                <a:rPr lang="en-US" altLang="zh-TW" u="sng" dirty="0" smtClean="0"/>
                <a:t>)</a:t>
              </a:r>
              <a:r>
                <a:rPr lang="zh-TW" altLang="en-US" dirty="0" smtClean="0"/>
                <a:t>寄發</a:t>
              </a:r>
              <a:endParaRPr lang="en-US" altLang="zh-TW" dirty="0" smtClean="0"/>
            </a:p>
            <a:p>
              <a:r>
                <a:rPr lang="zh-TW" altLang="en-US" dirty="0" smtClean="0"/>
                <a:t>鑑定結果通知單</a:t>
              </a:r>
              <a:endParaRPr lang="zh-TW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招生學校及錄取名額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92354116"/>
              </p:ext>
            </p:extLst>
          </p:nvPr>
        </p:nvGraphicFramePr>
        <p:xfrm>
          <a:off x="323525" y="1600201"/>
          <a:ext cx="864096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656">
                  <a:extLst>
                    <a:ext uri="{9D8B030D-6E8A-4147-A177-3AD203B41FA5}">
                      <a16:colId xmlns="" xmlns:a16="http://schemas.microsoft.com/office/drawing/2014/main" val="3450284451"/>
                    </a:ext>
                  </a:extLst>
                </a:gridCol>
                <a:gridCol w="930163">
                  <a:extLst>
                    <a:ext uri="{9D8B030D-6E8A-4147-A177-3AD203B41FA5}">
                      <a16:colId xmlns="" xmlns:a16="http://schemas.microsoft.com/office/drawing/2014/main" val="4270180155"/>
                    </a:ext>
                  </a:extLst>
                </a:gridCol>
                <a:gridCol w="930163">
                  <a:extLst>
                    <a:ext uri="{9D8B030D-6E8A-4147-A177-3AD203B41FA5}">
                      <a16:colId xmlns="" xmlns:a16="http://schemas.microsoft.com/office/drawing/2014/main" val="3368468330"/>
                    </a:ext>
                  </a:extLst>
                </a:gridCol>
                <a:gridCol w="930163">
                  <a:extLst>
                    <a:ext uri="{9D8B030D-6E8A-4147-A177-3AD203B41FA5}">
                      <a16:colId xmlns="" xmlns:a16="http://schemas.microsoft.com/office/drawing/2014/main" val="674785462"/>
                    </a:ext>
                  </a:extLst>
                </a:gridCol>
                <a:gridCol w="930163">
                  <a:extLst>
                    <a:ext uri="{9D8B030D-6E8A-4147-A177-3AD203B41FA5}">
                      <a16:colId xmlns="" xmlns:a16="http://schemas.microsoft.com/office/drawing/2014/main" val="2222229821"/>
                    </a:ext>
                  </a:extLst>
                </a:gridCol>
                <a:gridCol w="930163">
                  <a:extLst>
                    <a:ext uri="{9D8B030D-6E8A-4147-A177-3AD203B41FA5}">
                      <a16:colId xmlns="" xmlns:a16="http://schemas.microsoft.com/office/drawing/2014/main" val="2013267101"/>
                    </a:ext>
                  </a:extLst>
                </a:gridCol>
                <a:gridCol w="930163">
                  <a:extLst>
                    <a:ext uri="{9D8B030D-6E8A-4147-A177-3AD203B41FA5}">
                      <a16:colId xmlns="" xmlns:a16="http://schemas.microsoft.com/office/drawing/2014/main" val="2959207406"/>
                    </a:ext>
                  </a:extLst>
                </a:gridCol>
                <a:gridCol w="930163">
                  <a:extLst>
                    <a:ext uri="{9D8B030D-6E8A-4147-A177-3AD203B41FA5}">
                      <a16:colId xmlns="" xmlns:a16="http://schemas.microsoft.com/office/drawing/2014/main" val="527356656"/>
                    </a:ext>
                  </a:extLst>
                </a:gridCol>
                <a:gridCol w="930163">
                  <a:extLst>
                    <a:ext uri="{9D8B030D-6E8A-4147-A177-3AD203B41FA5}">
                      <a16:colId xmlns="" xmlns:a16="http://schemas.microsoft.com/office/drawing/2014/main" val="2345161846"/>
                    </a:ext>
                  </a:extLst>
                </a:gridCol>
              </a:tblGrid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申請年級</a:t>
                      </a:r>
                      <a:endParaRPr lang="zh-TW" altLang="en-US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中興國中</a:t>
                      </a:r>
                      <a:endParaRPr lang="zh-TW" alt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東興國中</a:t>
                      </a:r>
                      <a:endParaRPr lang="zh-TW" alt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南門國小</a:t>
                      </a:r>
                      <a:endParaRPr lang="zh-TW" alt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復旦國小</a:t>
                      </a:r>
                      <a:endParaRPr lang="zh-TW" alt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6646612"/>
                  </a:ext>
                </a:extLst>
              </a:tr>
              <a:tr h="39522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正取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備取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正取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備取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正取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備取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正取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備取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61024912"/>
                  </a:ext>
                </a:extLst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三年級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6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6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3032337"/>
                  </a:ext>
                </a:extLst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四年級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905273058"/>
                  </a:ext>
                </a:extLst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五年級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03981569"/>
                  </a:ext>
                </a:extLst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六年級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23776894"/>
                  </a:ext>
                </a:extLst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七年級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5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3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05320157"/>
                  </a:ext>
                </a:extLst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八年級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9530024"/>
                  </a:ext>
                </a:extLst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九年級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X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18922830"/>
                  </a:ext>
                </a:extLst>
              </a:tr>
            </a:tbl>
          </a:graphicData>
        </a:graphic>
      </p:graphicFrame>
      <p:cxnSp>
        <p:nvCxnSpPr>
          <p:cNvPr id="10" name="直線接點 9"/>
          <p:cNvCxnSpPr/>
          <p:nvPr/>
        </p:nvCxnSpPr>
        <p:spPr>
          <a:xfrm>
            <a:off x="1547664" y="2492896"/>
            <a:ext cx="3672408" cy="15841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5220072" y="4077072"/>
            <a:ext cx="3744413" cy="11407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0" y="5661248"/>
            <a:ext cx="914400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註：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、未達招生學校之鑑定標準得不足額錄取。</a:t>
            </a:r>
            <a:endParaRPr lang="en-US" altLang="zh-TW" sz="2800" dirty="0" smtClean="0"/>
          </a:p>
          <a:p>
            <a:r>
              <a:rPr lang="zh-TW" altLang="en-US" sz="2800" dirty="0"/>
              <a:t>　</a:t>
            </a:r>
            <a:r>
              <a:rPr lang="zh-TW" altLang="en-US" sz="2800" dirty="0" smtClean="0"/>
              <a:t>　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、考生擇一學校申請，報名後不得要求更改。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2291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申請鑑定資格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55243605"/>
              </p:ext>
            </p:extLst>
          </p:nvPr>
        </p:nvGraphicFramePr>
        <p:xfrm>
          <a:off x="360139" y="1628800"/>
          <a:ext cx="8532341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758">
                  <a:extLst>
                    <a:ext uri="{9D8B030D-6E8A-4147-A177-3AD203B41FA5}">
                      <a16:colId xmlns="" xmlns:a16="http://schemas.microsoft.com/office/drawing/2014/main" val="2331850858"/>
                    </a:ext>
                  </a:extLst>
                </a:gridCol>
                <a:gridCol w="5164351">
                  <a:extLst>
                    <a:ext uri="{9D8B030D-6E8A-4147-A177-3AD203B41FA5}">
                      <a16:colId xmlns="" xmlns:a16="http://schemas.microsoft.com/office/drawing/2014/main" val="350785931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34791179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申請年級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管道一術科測驗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管道二競賽表現 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書面審查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79702985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三年級</a:t>
                      </a:r>
                      <a:endParaRPr lang="zh-TW" altLang="en-US" sz="20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0" lang="zh-TW" altLang="zh-TW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凡中華民國國民教育階段國民小學</a:t>
                      </a:r>
                      <a:r>
                        <a:rPr kumimoji="0" lang="zh-TW" altLang="en-US" sz="2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二年級</a:t>
                      </a:r>
                      <a:r>
                        <a:rPr kumimoji="0" lang="en-US" altLang="zh-TW" sz="2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  <a:p>
                      <a:pPr algn="l"/>
                      <a:r>
                        <a:rPr kumimoji="0" lang="zh-TW" altLang="zh-TW" sz="2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應屆畢業</a:t>
                      </a:r>
                      <a:r>
                        <a:rPr kumimoji="0" lang="zh-TW" altLang="zh-TW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學生，經專家學者、教師或家長觀察、推薦，具有舞蹈才能者。</a:t>
                      </a:r>
                      <a:endParaRPr lang="zh-TW" altLang="en-US" sz="2000" b="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/>
                      <a:r>
                        <a:rPr kumimoji="0" lang="zh-TW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近三年</a:t>
                      </a:r>
                      <a:r>
                        <a:rPr kumimoji="0"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(106</a:t>
                      </a:r>
                      <a:r>
                        <a:rPr kumimoji="0" lang="zh-TW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kumimoji="0"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zh-TW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kumimoji="0"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zh-TW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日至</a:t>
                      </a:r>
                      <a:r>
                        <a:rPr kumimoji="0"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  <a:r>
                        <a:rPr kumimoji="0" lang="zh-TW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kumimoji="0"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zh-TW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kumimoji="0"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kumimoji="0" lang="zh-TW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kumimoji="0"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參加政府機關（構）舉辦之國際性或全國性各該藝術類科競賽表現優異，獲前三等獎項。</a:t>
                      </a:r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3896204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七年級</a:t>
                      </a:r>
                      <a:endParaRPr lang="zh-TW" altLang="en-US" sz="20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67261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四年級</a:t>
                      </a:r>
                      <a:endParaRPr lang="zh-TW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kumimoji="0" lang="en-US" altLang="zh-TW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zh-TW" altLang="zh-TW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現就讀本市國中舞蹈班學生不得報考。</a:t>
                      </a:r>
                    </a:p>
                    <a:p>
                      <a:r>
                        <a:rPr kumimoji="0" lang="en-US" altLang="zh-TW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zh-TW" altLang="zh-TW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經專家學者、教師或家長觀察、推薦，具有舞蹈才能之</a:t>
                      </a:r>
                      <a:r>
                        <a:rPr kumimoji="0" lang="zh-TW" altLang="en-US" sz="2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國小三升四、四升五、五升六</a:t>
                      </a:r>
                      <a:r>
                        <a:rPr kumimoji="0" lang="en-US" altLang="zh-TW" sz="2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zh-TW" altLang="zh-TW" sz="2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國中七升八、八升九年級</a:t>
                      </a:r>
                      <a:r>
                        <a:rPr kumimoji="0" lang="zh-TW" altLang="zh-TW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學生。</a:t>
                      </a:r>
                    </a:p>
                    <a:p>
                      <a:pPr algn="ctr"/>
                      <a:endParaRPr lang="zh-TW" altLang="en-US" sz="2000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96217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五年級</a:t>
                      </a:r>
                      <a:endParaRPr lang="zh-TW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69253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六年級</a:t>
                      </a:r>
                      <a:endParaRPr lang="zh-TW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42235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八年級</a:t>
                      </a:r>
                      <a:endParaRPr lang="zh-TW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23749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九年級</a:t>
                      </a:r>
                      <a:endParaRPr lang="zh-TW" alt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35141364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0" y="5733256"/>
            <a:ext cx="914400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　</a:t>
            </a:r>
            <a:r>
              <a:rPr lang="zh-TW" altLang="zh-TW" sz="2800" dirty="0" smtClean="0"/>
              <a:t>非</a:t>
            </a:r>
            <a:r>
              <a:rPr lang="zh-TW" altLang="zh-TW" sz="2800" dirty="0"/>
              <a:t>設籍本市學生經錄取後，須於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109</a:t>
            </a:r>
            <a:r>
              <a:rPr lang="zh-TW" altLang="zh-TW" sz="2800" b="1" dirty="0" smtClean="0">
                <a:solidFill>
                  <a:srgbClr val="FF0000"/>
                </a:solidFill>
              </a:rPr>
              <a:t>年</a:t>
            </a:r>
            <a:r>
              <a:rPr lang="en-US" altLang="zh-TW" sz="2800" b="1" dirty="0">
                <a:solidFill>
                  <a:srgbClr val="FF0000"/>
                </a:solidFill>
              </a:rPr>
              <a:t>7</a:t>
            </a:r>
            <a:r>
              <a:rPr lang="zh-TW" altLang="zh-TW" sz="2800" b="1" dirty="0">
                <a:solidFill>
                  <a:srgbClr val="FF0000"/>
                </a:solidFill>
              </a:rPr>
              <a:t>月</a:t>
            </a:r>
            <a:r>
              <a:rPr lang="en-US" altLang="zh-TW" sz="2800" b="1" dirty="0">
                <a:solidFill>
                  <a:srgbClr val="FF0000"/>
                </a:solidFill>
              </a:rPr>
              <a:t>31</a:t>
            </a:r>
            <a:r>
              <a:rPr lang="zh-TW" altLang="zh-TW" sz="2800" b="1" dirty="0">
                <a:solidFill>
                  <a:srgbClr val="FF0000"/>
                </a:solidFill>
              </a:rPr>
              <a:t>日</a:t>
            </a:r>
            <a:r>
              <a:rPr lang="en-US" altLang="zh-TW" sz="2800" b="1" dirty="0">
                <a:solidFill>
                  <a:srgbClr val="FF0000"/>
                </a:solidFill>
              </a:rPr>
              <a:t>(</a:t>
            </a:r>
            <a:r>
              <a:rPr lang="zh-TW" altLang="zh-TW" sz="2800" b="1" dirty="0">
                <a:solidFill>
                  <a:srgbClr val="FF0000"/>
                </a:solidFill>
              </a:rPr>
              <a:t>含</a:t>
            </a:r>
            <a:r>
              <a:rPr lang="en-US" altLang="zh-TW" sz="2800" b="1" dirty="0">
                <a:solidFill>
                  <a:srgbClr val="FF0000"/>
                </a:solidFill>
              </a:rPr>
              <a:t>)</a:t>
            </a:r>
            <a:r>
              <a:rPr lang="zh-TW" altLang="zh-TW" sz="2800" b="1" dirty="0" smtClean="0">
                <a:solidFill>
                  <a:srgbClr val="FF0000"/>
                </a:solidFill>
              </a:rPr>
              <a:t>前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dirty="0" smtClean="0"/>
              <a:t>　</a:t>
            </a:r>
            <a:r>
              <a:rPr lang="zh-TW" altLang="zh-TW" sz="2800" dirty="0" smtClean="0"/>
              <a:t>將</a:t>
            </a:r>
            <a:r>
              <a:rPr lang="zh-TW" altLang="zh-TW" sz="2800" dirty="0"/>
              <a:t>戶籍遷至本市始能</a:t>
            </a:r>
            <a:r>
              <a:rPr lang="zh-TW" altLang="zh-TW" sz="2800" dirty="0" smtClean="0"/>
              <a:t>就讀</a:t>
            </a:r>
            <a:r>
              <a:rPr lang="zh-TW" altLang="en-US" sz="2800" dirty="0" smtClean="0"/>
              <a:t>。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775" y="188640"/>
            <a:ext cx="8531225" cy="9906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鑑定方式</a:t>
            </a:r>
            <a:r>
              <a:rPr lang="en-US" altLang="zh-TW" sz="3100" dirty="0" smtClean="0"/>
              <a:t>(</a:t>
            </a:r>
            <a:r>
              <a:rPr lang="zh-TW" altLang="en-US" sz="3100" dirty="0" smtClean="0"/>
              <a:t>以管道二申請鑑定者需同時報名管道一</a:t>
            </a:r>
            <a:r>
              <a:rPr lang="en-US" altLang="zh-TW" sz="3100" dirty="0" smtClean="0"/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86348482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群組 8"/>
          <p:cNvGrpSpPr/>
          <p:nvPr/>
        </p:nvGrpSpPr>
        <p:grpSpPr>
          <a:xfrm>
            <a:off x="728076" y="5118813"/>
            <a:ext cx="1395653" cy="642379"/>
            <a:chOff x="661043" y="2996952"/>
            <a:chExt cx="1462685" cy="499628"/>
          </a:xfrm>
        </p:grpSpPr>
        <p:sp>
          <p:nvSpPr>
            <p:cNvPr id="5" name="矩形 4"/>
            <p:cNvSpPr/>
            <p:nvPr/>
          </p:nvSpPr>
          <p:spPr>
            <a:xfrm>
              <a:off x="661043" y="2996952"/>
              <a:ext cx="1387217" cy="49962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755576" y="3041753"/>
              <a:ext cx="1368152" cy="454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 smtClean="0"/>
                <a:t>$1,500</a:t>
              </a:r>
              <a:endParaRPr lang="zh-TW" altLang="en-US" sz="3200" dirty="0"/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5364088" y="4077072"/>
            <a:ext cx="1440160" cy="648072"/>
            <a:chOff x="755576" y="2996952"/>
            <a:chExt cx="1368152" cy="504056"/>
          </a:xfrm>
        </p:grpSpPr>
        <p:sp>
          <p:nvSpPr>
            <p:cNvPr id="14" name="矩形 13"/>
            <p:cNvSpPr/>
            <p:nvPr/>
          </p:nvSpPr>
          <p:spPr>
            <a:xfrm>
              <a:off x="827584" y="2996952"/>
              <a:ext cx="1224136" cy="50405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755576" y="3041753"/>
              <a:ext cx="1368152" cy="454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 smtClean="0"/>
                <a:t>$2,000</a:t>
              </a:r>
              <a:endParaRPr lang="zh-TW" altLang="en-US" sz="3200" dirty="0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611560" y="3972928"/>
            <a:ext cx="1440160" cy="648072"/>
            <a:chOff x="755576" y="2878420"/>
            <a:chExt cx="1368152" cy="504056"/>
          </a:xfrm>
        </p:grpSpPr>
        <p:sp>
          <p:nvSpPr>
            <p:cNvPr id="11" name="矩形 10"/>
            <p:cNvSpPr/>
            <p:nvPr/>
          </p:nvSpPr>
          <p:spPr>
            <a:xfrm>
              <a:off x="827584" y="2878420"/>
              <a:ext cx="1224136" cy="50405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755576" y="2912575"/>
              <a:ext cx="1368152" cy="413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 smtClean="0"/>
                <a:t>$1,700</a:t>
              </a:r>
              <a:endParaRPr lang="zh-TW" altLang="en-US" sz="3200" dirty="0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5364088" y="5118812"/>
            <a:ext cx="1440160" cy="648072"/>
            <a:chOff x="755576" y="2996952"/>
            <a:chExt cx="1368152" cy="504056"/>
          </a:xfrm>
        </p:grpSpPr>
        <p:sp>
          <p:nvSpPr>
            <p:cNvPr id="17" name="矩形 16"/>
            <p:cNvSpPr/>
            <p:nvPr/>
          </p:nvSpPr>
          <p:spPr>
            <a:xfrm>
              <a:off x="827584" y="2996952"/>
              <a:ext cx="1224136" cy="50405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755576" y="3041753"/>
              <a:ext cx="1368152" cy="454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 smtClean="0"/>
                <a:t>$1,800</a:t>
              </a:r>
              <a:endParaRPr lang="zh-TW" altLang="en-U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申請報名</a:t>
            </a:r>
            <a:r>
              <a:rPr lang="en-US" altLang="zh-TW" dirty="0"/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現場報名</a:t>
            </a:r>
            <a:r>
              <a:rPr lang="zh-TW" altLang="en-US" dirty="0"/>
              <a:t>並領取鑑定證</a:t>
            </a:r>
            <a:r>
              <a:rPr lang="en-US" altLang="zh-TW" dirty="0"/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96907464"/>
              </p:ext>
            </p:extLst>
          </p:nvPr>
        </p:nvGraphicFramePr>
        <p:xfrm>
          <a:off x="144016" y="1340768"/>
          <a:ext cx="889248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申請鑑定注意事項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應</a:t>
            </a:r>
            <a:r>
              <a:rPr lang="zh-TW" altLang="zh-TW" dirty="0"/>
              <a:t>以</a:t>
            </a:r>
            <a:r>
              <a:rPr lang="zh-TW" altLang="zh-TW" b="1" dirty="0">
                <a:solidFill>
                  <a:srgbClr val="FF0000"/>
                </a:solidFill>
              </a:rPr>
              <a:t>正楷</a:t>
            </a:r>
            <a:r>
              <a:rPr lang="zh-TW" altLang="zh-TW" dirty="0"/>
              <a:t>詳細填寫，字跡切勿潦草，以免因辨識困難而影響權益。</a:t>
            </a:r>
          </a:p>
          <a:p>
            <a:r>
              <a:rPr lang="zh-TW" altLang="zh-TW" dirty="0" smtClean="0"/>
              <a:t>經</a:t>
            </a:r>
            <a:r>
              <a:rPr lang="zh-TW" altLang="zh-TW" dirty="0"/>
              <a:t>完成申請手續後，不得以任何理由更改。</a:t>
            </a:r>
          </a:p>
          <a:p>
            <a:r>
              <a:rPr lang="zh-TW" altLang="zh-TW" dirty="0" smtClean="0"/>
              <a:t>申請</a:t>
            </a:r>
            <a:r>
              <a:rPr lang="zh-TW" altLang="zh-TW" dirty="0"/>
              <a:t>鑑定手續一經完成，除通過管道二書面審查錄取者，得退還術科測驗鑑定費新</a:t>
            </a:r>
            <a:r>
              <a:rPr lang="zh-TW" altLang="zh-TW" dirty="0" smtClean="0"/>
              <a:t>臺幣</a:t>
            </a:r>
            <a:r>
              <a:rPr lang="en-US" altLang="zh-TW" dirty="0" smtClean="0">
                <a:solidFill>
                  <a:srgbClr val="FF0000"/>
                </a:solidFill>
              </a:rPr>
              <a:t>1,500/1,700</a:t>
            </a:r>
            <a:r>
              <a:rPr lang="zh-TW" altLang="zh-TW" dirty="0">
                <a:solidFill>
                  <a:srgbClr val="FF0000"/>
                </a:solidFill>
              </a:rPr>
              <a:t>元</a:t>
            </a:r>
            <a:r>
              <a:rPr lang="zh-TW" altLang="zh-TW" dirty="0"/>
              <a:t>整外，不得再以任何理由要求退費。</a:t>
            </a:r>
          </a:p>
          <a:p>
            <a:r>
              <a:rPr lang="zh-TW" altLang="zh-TW" dirty="0" smtClean="0"/>
              <a:t>請</a:t>
            </a:r>
            <a:r>
              <a:rPr lang="zh-TW" altLang="zh-TW" b="1" dirty="0">
                <a:solidFill>
                  <a:srgbClr val="FF0000"/>
                </a:solidFill>
              </a:rPr>
              <a:t>擇一</a:t>
            </a:r>
            <a:r>
              <a:rPr lang="zh-TW" altLang="zh-TW" dirty="0"/>
              <a:t>學校申請，否則取消申請資格。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215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856</TotalTime>
  <Words>1032</Words>
  <Application>Microsoft Office PowerPoint</Application>
  <PresentationFormat>如螢幕大小 (4:3)</PresentationFormat>
  <Paragraphs>201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中庸</vt:lpstr>
      <vt:lpstr>桃園市109學年度國民中小學 藝術才能舞蹈班鑑定招生 家長線上說明會</vt:lpstr>
      <vt:lpstr>PowerPoint 簡報</vt:lpstr>
      <vt:lpstr>簡報大綱</vt:lpstr>
      <vt:lpstr>鑑定重要日程</vt:lpstr>
      <vt:lpstr>招生學校及錄取名額</vt:lpstr>
      <vt:lpstr>申請鑑定資格</vt:lpstr>
      <vt:lpstr>鑑定方式(以管道二申請鑑定者需同時報名管道一)</vt:lpstr>
      <vt:lpstr>申請報名(現場報名並領取鑑定證)</vt:lpstr>
      <vt:lpstr>申請鑑定注意事項</vt:lpstr>
      <vt:lpstr>術科測驗</vt:lpstr>
      <vt:lpstr>結果公告、複查、報到</vt:lpstr>
      <vt:lpstr>感謝配合，敬請指教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桃園市108學年度國民中學 學術性向資賦優異學生鑑定 國中承辦人說明會</dc:title>
  <dc:creator>USER</dc:creator>
  <cp:lastModifiedBy>USER</cp:lastModifiedBy>
  <cp:revision>147</cp:revision>
  <cp:lastPrinted>2019-03-16T10:50:41Z</cp:lastPrinted>
  <dcterms:created xsi:type="dcterms:W3CDTF">2019-01-11T02:56:07Z</dcterms:created>
  <dcterms:modified xsi:type="dcterms:W3CDTF">2020-03-12T02:22:24Z</dcterms:modified>
</cp:coreProperties>
</file>