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handoutMasterIdLst>
    <p:handoutMasterId r:id="rId11"/>
  </p:handoutMasterIdLst>
  <p:sldIdLst>
    <p:sldId id="256" r:id="rId2"/>
    <p:sldId id="259" r:id="rId3"/>
    <p:sldId id="262" r:id="rId4"/>
    <p:sldId id="261" r:id="rId5"/>
    <p:sldId id="260" r:id="rId6"/>
    <p:sldId id="263" r:id="rId7"/>
    <p:sldId id="257" r:id="rId8"/>
    <p:sldId id="258" r:id="rId9"/>
  </p:sldIdLst>
  <p:sldSz cx="9144000" cy="6858000" type="screen4x3"/>
  <p:notesSz cx="6797675" cy="9926638"/>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2CF079F5-D611-4DC4-9947-19A3C6A8A2DC}" type="datetimeFigureOut">
              <a:rPr lang="zh-TW" altLang="en-US" smtClean="0"/>
              <a:t>2020/3/12</a:t>
            </a:fld>
            <a:endParaRPr lang="zh-TW" altLang="en-US"/>
          </a:p>
        </p:txBody>
      </p:sp>
      <p:sp>
        <p:nvSpPr>
          <p:cNvPr id="4" name="頁尾版面配置區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45A9577D-2FAB-4004-9C7D-63EF6EE5777C}" type="slidenum">
              <a:rPr lang="zh-TW" altLang="en-US" smtClean="0"/>
              <a:t>‹#›</a:t>
            </a:fld>
            <a:endParaRPr lang="zh-TW" altLang="en-US"/>
          </a:p>
        </p:txBody>
      </p:sp>
    </p:spTree>
    <p:extLst>
      <p:ext uri="{BB962C8B-B14F-4D97-AF65-F5344CB8AC3E}">
        <p14:creationId xmlns:p14="http://schemas.microsoft.com/office/powerpoint/2010/main" val="35566180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DE46F547-4B47-4044-9BEF-FE7DB8853CB0}" type="datetimeFigureOut">
              <a:rPr lang="zh-TW" altLang="en-US" smtClean="0"/>
              <a:t>2020/3/12</a:t>
            </a:fld>
            <a:endParaRPr lang="zh-TW" altLang="en-US"/>
          </a:p>
        </p:txBody>
      </p:sp>
      <p:sp>
        <p:nvSpPr>
          <p:cNvPr id="4" name="投影片圖像版面配置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E7D37E6A-6E5B-4FD6-BBE2-7BE23137DEF8}" type="slidenum">
              <a:rPr lang="zh-TW" altLang="en-US" smtClean="0"/>
              <a:t>‹#›</a:t>
            </a:fld>
            <a:endParaRPr lang="zh-TW" altLang="en-US"/>
          </a:p>
        </p:txBody>
      </p:sp>
    </p:spTree>
    <p:extLst>
      <p:ext uri="{BB962C8B-B14F-4D97-AF65-F5344CB8AC3E}">
        <p14:creationId xmlns:p14="http://schemas.microsoft.com/office/powerpoint/2010/main" val="17321608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FD949CAB-51DB-42DA-8611-82FC1BE0E5A1}" type="slidenum">
              <a:rPr lang="zh-TW" altLang="en-US" smtClean="0"/>
              <a:t>2</a:t>
            </a:fld>
            <a:endParaRPr lang="zh-TW" altLang="en-US"/>
          </a:p>
        </p:txBody>
      </p:sp>
    </p:spTree>
    <p:extLst>
      <p:ext uri="{BB962C8B-B14F-4D97-AF65-F5344CB8AC3E}">
        <p14:creationId xmlns:p14="http://schemas.microsoft.com/office/powerpoint/2010/main" val="2027531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FD949CAB-51DB-42DA-8611-82FC1BE0E5A1}" type="slidenum">
              <a:rPr lang="zh-TW" altLang="en-US" smtClean="0"/>
              <a:t>3</a:t>
            </a:fld>
            <a:endParaRPr lang="zh-TW" altLang="en-US"/>
          </a:p>
        </p:txBody>
      </p:sp>
    </p:spTree>
    <p:extLst>
      <p:ext uri="{BB962C8B-B14F-4D97-AF65-F5344CB8AC3E}">
        <p14:creationId xmlns:p14="http://schemas.microsoft.com/office/powerpoint/2010/main" val="20275311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FD949CAB-51DB-42DA-8611-82FC1BE0E5A1}" type="slidenum">
              <a:rPr lang="zh-TW" altLang="en-US" smtClean="0"/>
              <a:t>4</a:t>
            </a:fld>
            <a:endParaRPr lang="zh-TW" altLang="en-US"/>
          </a:p>
        </p:txBody>
      </p:sp>
    </p:spTree>
    <p:extLst>
      <p:ext uri="{BB962C8B-B14F-4D97-AF65-F5344CB8AC3E}">
        <p14:creationId xmlns:p14="http://schemas.microsoft.com/office/powerpoint/2010/main" val="20275311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FD949CAB-51DB-42DA-8611-82FC1BE0E5A1}" type="slidenum">
              <a:rPr lang="zh-TW" altLang="en-US" smtClean="0"/>
              <a:t>5</a:t>
            </a:fld>
            <a:endParaRPr lang="zh-TW" altLang="en-US"/>
          </a:p>
        </p:txBody>
      </p:sp>
    </p:spTree>
    <p:extLst>
      <p:ext uri="{BB962C8B-B14F-4D97-AF65-F5344CB8AC3E}">
        <p14:creationId xmlns:p14="http://schemas.microsoft.com/office/powerpoint/2010/main" val="20275311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FD949CAB-51DB-42DA-8611-82FC1BE0E5A1}" type="slidenum">
              <a:rPr lang="zh-TW" altLang="en-US" smtClean="0"/>
              <a:t>6</a:t>
            </a:fld>
            <a:endParaRPr lang="zh-TW" altLang="en-US"/>
          </a:p>
        </p:txBody>
      </p:sp>
    </p:spTree>
    <p:extLst>
      <p:ext uri="{BB962C8B-B14F-4D97-AF65-F5344CB8AC3E}">
        <p14:creationId xmlns:p14="http://schemas.microsoft.com/office/powerpoint/2010/main" val="20275311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FD949CAB-51DB-42DA-8611-82FC1BE0E5A1}" type="slidenum">
              <a:rPr lang="zh-TW" altLang="en-US" smtClean="0"/>
              <a:t>7</a:t>
            </a:fld>
            <a:endParaRPr lang="zh-TW" altLang="en-US"/>
          </a:p>
        </p:txBody>
      </p:sp>
    </p:spTree>
    <p:extLst>
      <p:ext uri="{BB962C8B-B14F-4D97-AF65-F5344CB8AC3E}">
        <p14:creationId xmlns:p14="http://schemas.microsoft.com/office/powerpoint/2010/main" val="20275311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FD949CAB-51DB-42DA-8611-82FC1BE0E5A1}" type="slidenum">
              <a:rPr lang="zh-TW" altLang="en-US" smtClean="0"/>
              <a:t>8</a:t>
            </a:fld>
            <a:endParaRPr lang="zh-TW" altLang="en-US"/>
          </a:p>
        </p:txBody>
      </p:sp>
    </p:spTree>
    <p:extLst>
      <p:ext uri="{BB962C8B-B14F-4D97-AF65-F5344CB8AC3E}">
        <p14:creationId xmlns:p14="http://schemas.microsoft.com/office/powerpoint/2010/main" val="20275311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fld id="{D44CF82F-19FD-4161-8B3A-5403FF09E7BB}" type="datetimeFigureOut">
              <a:rPr lang="zh-TW" altLang="en-US" smtClean="0"/>
              <a:t>2020/3/12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502F27B4-CDAF-42A1-A181-0C630D32A623}" type="slidenum">
              <a:rPr lang="zh-TW" altLang="en-US" smtClean="0"/>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D44CF82F-19FD-4161-8B3A-5403FF09E7BB}" type="datetimeFigureOut">
              <a:rPr lang="zh-TW" altLang="en-US" smtClean="0"/>
              <a:t>2020/3/12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502F27B4-CDAF-42A1-A181-0C630D32A623}"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D44CF82F-19FD-4161-8B3A-5403FF09E7BB}" type="datetimeFigureOut">
              <a:rPr lang="zh-TW" altLang="en-US" smtClean="0"/>
              <a:t>2020/3/12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502F27B4-CDAF-42A1-A181-0C630D32A623}" type="slidenum">
              <a:rPr lang="zh-TW" altLang="en-US" smtClean="0"/>
              <a:t>‹#›</a:t>
            </a:fld>
            <a:endParaRPr lang="zh-TW" alt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D44CF82F-19FD-4161-8B3A-5403FF09E7BB}" type="datetimeFigureOut">
              <a:rPr lang="zh-TW" altLang="en-US" smtClean="0"/>
              <a:t>2020/3/12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502F27B4-CDAF-42A1-A181-0C630D32A623}" type="slidenum">
              <a:rPr lang="zh-TW" altLang="en-US" smtClean="0"/>
              <a:t>‹#›</a:t>
            </a:fld>
            <a:endParaRPr lang="zh-TW" altLang="en-US"/>
          </a:p>
        </p:txBody>
      </p:sp>
      <p:sp>
        <p:nvSpPr>
          <p:cNvPr id="7" name="Title 6"/>
          <p:cNvSpPr>
            <a:spLocks noGrp="1"/>
          </p:cNvSpPr>
          <p:nvPr>
            <p:ph type="title"/>
          </p:nvPr>
        </p:nvSpPr>
        <p:spPr/>
        <p:txBody>
          <a:bodyPr/>
          <a:lstStyle/>
          <a:p>
            <a:r>
              <a:rPr lang="zh-TW" altLang="en-US" smtClean="0"/>
              <a:t>按一下以編輯母片標題樣式</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D44CF82F-19FD-4161-8B3A-5403FF09E7BB}" type="datetimeFigureOut">
              <a:rPr lang="zh-TW" altLang="en-US" smtClean="0"/>
              <a:t>2020/3/12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502F27B4-CDAF-42A1-A181-0C630D32A623}" type="slidenum">
              <a:rPr lang="zh-TW" altLang="en-US" smtClean="0"/>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5" name="Date Placeholder 4"/>
          <p:cNvSpPr>
            <a:spLocks noGrp="1"/>
          </p:cNvSpPr>
          <p:nvPr>
            <p:ph type="dt" sz="half" idx="10"/>
          </p:nvPr>
        </p:nvSpPr>
        <p:spPr/>
        <p:txBody>
          <a:bodyPr/>
          <a:lstStyle/>
          <a:p>
            <a:fld id="{D44CF82F-19FD-4161-8B3A-5403FF09E7BB}" type="datetimeFigureOut">
              <a:rPr lang="zh-TW" altLang="en-US" smtClean="0"/>
              <a:t>2020/3/12</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502F27B4-CDAF-42A1-A181-0C630D32A623}" type="slidenum">
              <a:rPr lang="zh-TW" altLang="en-US" smtClean="0"/>
              <a:t>‹#›</a:t>
            </a:fld>
            <a:endParaRPr lang="zh-TW" altLang="en-US"/>
          </a:p>
        </p:txBody>
      </p:sp>
      <p:sp>
        <p:nvSpPr>
          <p:cNvPr id="9" name="Content Placeholder 8"/>
          <p:cNvSpPr>
            <a:spLocks noGrp="1"/>
          </p:cNvSpPr>
          <p:nvPr>
            <p:ph sz="quarter" idx="13"/>
          </p:nvPr>
        </p:nvSpPr>
        <p:spPr>
          <a:xfrm>
            <a:off x="676655" y="2679192"/>
            <a:ext cx="3822192" cy="34472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smtClean="0"/>
              <a:t>按一下以編輯母片標題樣式</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D44CF82F-19FD-4161-8B3A-5403FF09E7BB}" type="datetimeFigureOut">
              <a:rPr lang="zh-TW" altLang="en-US" smtClean="0"/>
              <a:t>2020/3/12</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502F27B4-CDAF-42A1-A181-0C630D32A623}" type="slidenum">
              <a:rPr lang="zh-TW" altLang="en-US" smtClean="0"/>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Date Placeholder 2"/>
          <p:cNvSpPr>
            <a:spLocks noGrp="1"/>
          </p:cNvSpPr>
          <p:nvPr>
            <p:ph type="dt" sz="half" idx="10"/>
          </p:nvPr>
        </p:nvSpPr>
        <p:spPr/>
        <p:txBody>
          <a:bodyPr/>
          <a:lstStyle/>
          <a:p>
            <a:fld id="{D44CF82F-19FD-4161-8B3A-5403FF09E7BB}" type="datetimeFigureOut">
              <a:rPr lang="zh-TW" altLang="en-US" smtClean="0"/>
              <a:t>2020/3/12</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502F27B4-CDAF-42A1-A181-0C630D32A623}" type="slidenum">
              <a:rPr lang="zh-TW" altLang="en-US" smtClean="0"/>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D44CF82F-19FD-4161-8B3A-5403FF09E7BB}" type="datetimeFigureOut">
              <a:rPr lang="zh-TW" altLang="en-US" smtClean="0"/>
              <a:t>2020/3/12</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502F27B4-CDAF-42A1-A181-0C630D32A623}"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D44CF82F-19FD-4161-8B3A-5403FF09E7BB}" type="datetimeFigureOut">
              <a:rPr lang="zh-TW" altLang="en-US" smtClean="0"/>
              <a:t>2020/3/12</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502F27B4-CDAF-42A1-A181-0C630D32A623}" type="slidenum">
              <a:rPr lang="zh-TW" altLang="en-US" smtClean="0"/>
              <a:t>‹#›</a:t>
            </a:fld>
            <a:endParaRPr lang="zh-TW" alt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zh-TW" altLang="en-US" smtClean="0"/>
              <a:t>按一下以編輯母片標題樣式</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zh-TW" altLang="en-US" smtClean="0"/>
              <a:t>按一下以編輯母片標題樣式</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D44CF82F-19FD-4161-8B3A-5403FF09E7BB}" type="datetimeFigureOut">
              <a:rPr lang="zh-TW" altLang="en-US" smtClean="0"/>
              <a:t>2020/3/12</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502F27B4-CDAF-42A1-A181-0C630D32A623}" type="slidenum">
              <a:rPr lang="zh-TW" altLang="en-US" smtClean="0"/>
              <a:t>‹#›</a:t>
            </a:fld>
            <a:endParaRPr lang="zh-TW" alt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zh-TW" altLang="en-US" smtClean="0"/>
              <a:t>按一下以編輯母片標題樣式</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D44CF82F-19FD-4161-8B3A-5403FF09E7BB}" type="datetimeFigureOut">
              <a:rPr lang="zh-TW" altLang="en-US" smtClean="0"/>
              <a:t>2020/3/12</a:t>
            </a:fld>
            <a:endParaRPr lang="zh-TW" alt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zh-TW" alt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502F27B4-CDAF-42A1-A181-0C630D32A623}" type="slidenum">
              <a:rPr lang="zh-TW" altLang="en-US" smtClean="0"/>
              <a:t>‹#›</a:t>
            </a:fld>
            <a:endParaRPr lang="zh-TW" alt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395536" y="1600200"/>
            <a:ext cx="8208912" cy="1780108"/>
          </a:xfrm>
        </p:spPr>
        <p:txBody>
          <a:bodyPr>
            <a:normAutofit/>
          </a:bodyPr>
          <a:lstStyle/>
          <a:p>
            <a:r>
              <a:rPr lang="en-US" altLang="zh-TW" sz="3600" b="1" dirty="0" smtClean="0">
                <a:solidFill>
                  <a:srgbClr val="FFC000"/>
                </a:solidFill>
                <a:effectLst>
                  <a:outerShdw blurRad="38100" dist="38100" dir="2700000" algn="tl">
                    <a:srgbClr val="000000">
                      <a:alpha val="43137"/>
                    </a:srgbClr>
                  </a:outerShdw>
                </a:effectLst>
              </a:rPr>
              <a:t>109</a:t>
            </a:r>
            <a:r>
              <a:rPr lang="zh-TW" altLang="en-US" sz="3600" b="1" dirty="0" smtClean="0">
                <a:solidFill>
                  <a:srgbClr val="FFC000"/>
                </a:solidFill>
                <a:effectLst>
                  <a:outerShdw blurRad="38100" dist="38100" dir="2700000" algn="tl">
                    <a:srgbClr val="000000">
                      <a:alpha val="43137"/>
                    </a:srgbClr>
                  </a:outerShdw>
                </a:effectLst>
              </a:rPr>
              <a:t>學年度桃園市國民中小學藝術才能</a:t>
            </a:r>
            <a:r>
              <a:rPr lang="en-US" altLang="zh-TW" sz="3600" b="1" dirty="0" smtClean="0">
                <a:solidFill>
                  <a:srgbClr val="FFC000"/>
                </a:solidFill>
                <a:effectLst>
                  <a:outerShdw blurRad="38100" dist="38100" dir="2700000" algn="tl">
                    <a:srgbClr val="000000">
                      <a:alpha val="43137"/>
                    </a:srgbClr>
                  </a:outerShdw>
                </a:effectLst>
              </a:rPr>
              <a:t/>
            </a:r>
            <a:br>
              <a:rPr lang="en-US" altLang="zh-TW" sz="3600" b="1" dirty="0" smtClean="0">
                <a:solidFill>
                  <a:srgbClr val="FFC000"/>
                </a:solidFill>
                <a:effectLst>
                  <a:outerShdw blurRad="38100" dist="38100" dir="2700000" algn="tl">
                    <a:srgbClr val="000000">
                      <a:alpha val="43137"/>
                    </a:srgbClr>
                  </a:outerShdw>
                </a:effectLst>
              </a:rPr>
            </a:br>
            <a:r>
              <a:rPr lang="zh-TW" altLang="en-US" sz="3600" b="1" dirty="0" smtClean="0">
                <a:solidFill>
                  <a:srgbClr val="FFC000"/>
                </a:solidFill>
                <a:effectLst>
                  <a:outerShdw blurRad="38100" dist="38100" dir="2700000" algn="tl">
                    <a:srgbClr val="000000">
                      <a:alpha val="43137"/>
                    </a:srgbClr>
                  </a:outerShdw>
                </a:effectLst>
              </a:rPr>
              <a:t>舞蹈班鑑定招生報名及考試當天</a:t>
            </a:r>
            <a:r>
              <a:rPr lang="en-US" altLang="zh-TW" sz="3600" b="1" dirty="0" smtClean="0">
                <a:solidFill>
                  <a:srgbClr val="FFC000"/>
                </a:solidFill>
                <a:effectLst>
                  <a:outerShdw blurRad="38100" dist="38100" dir="2700000" algn="tl">
                    <a:srgbClr val="000000">
                      <a:alpha val="43137"/>
                    </a:srgbClr>
                  </a:outerShdw>
                </a:effectLst>
              </a:rPr>
              <a:t/>
            </a:r>
            <a:br>
              <a:rPr lang="en-US" altLang="zh-TW" sz="3600" b="1" dirty="0" smtClean="0">
                <a:solidFill>
                  <a:srgbClr val="FFC000"/>
                </a:solidFill>
                <a:effectLst>
                  <a:outerShdw blurRad="38100" dist="38100" dir="2700000" algn="tl">
                    <a:srgbClr val="000000">
                      <a:alpha val="43137"/>
                    </a:srgbClr>
                  </a:outerShdw>
                </a:effectLst>
              </a:rPr>
            </a:br>
            <a:r>
              <a:rPr lang="zh-TW" altLang="en-US" sz="3600" b="1" dirty="0" smtClean="0">
                <a:solidFill>
                  <a:srgbClr val="FFC000"/>
                </a:solidFill>
                <a:effectLst>
                  <a:outerShdw blurRad="38100" dist="38100" dir="2700000" algn="tl">
                    <a:srgbClr val="000000">
                      <a:alpha val="43137"/>
                    </a:srgbClr>
                  </a:outerShdw>
                </a:effectLst>
              </a:rPr>
              <a:t>防疫相關措施注意事項</a:t>
            </a:r>
            <a:endParaRPr lang="zh-TW" altLang="en-US" sz="3600" b="1" dirty="0">
              <a:solidFill>
                <a:srgbClr val="FFC000"/>
              </a:solidFill>
              <a:effectLst>
                <a:outerShdw blurRad="38100" dist="38100" dir="2700000" algn="tl">
                  <a:srgbClr val="000000">
                    <a:alpha val="43137"/>
                  </a:srgbClr>
                </a:outerShdw>
              </a:effectLst>
            </a:endParaRPr>
          </a:p>
        </p:txBody>
      </p:sp>
      <p:sp>
        <p:nvSpPr>
          <p:cNvPr id="3" name="副標題 2"/>
          <p:cNvSpPr>
            <a:spLocks noGrp="1"/>
          </p:cNvSpPr>
          <p:nvPr>
            <p:ph type="subTitle" idx="1"/>
          </p:nvPr>
        </p:nvSpPr>
        <p:spPr>
          <a:xfrm>
            <a:off x="2411760" y="4725144"/>
            <a:ext cx="6400800" cy="792088"/>
          </a:xfrm>
        </p:spPr>
        <p:txBody>
          <a:bodyPr>
            <a:normAutofit/>
          </a:bodyPr>
          <a:lstStyle/>
          <a:p>
            <a:r>
              <a:rPr lang="zh-TW" altLang="en-US" sz="3200" b="1" dirty="0" smtClean="0">
                <a:solidFill>
                  <a:srgbClr val="7030A0"/>
                </a:solidFill>
              </a:rPr>
              <a:t>復旦國小感謝您的體諒與配合</a:t>
            </a:r>
            <a:endParaRPr lang="zh-TW" altLang="en-US" sz="3200" b="1" dirty="0">
              <a:solidFill>
                <a:srgbClr val="7030A0"/>
              </a:solidFill>
            </a:endParaRPr>
          </a:p>
        </p:txBody>
      </p:sp>
    </p:spTree>
    <p:extLst>
      <p:ext uri="{BB962C8B-B14F-4D97-AF65-F5344CB8AC3E}">
        <p14:creationId xmlns:p14="http://schemas.microsoft.com/office/powerpoint/2010/main" val="25533227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251520" y="2420888"/>
            <a:ext cx="8028881" cy="3888432"/>
          </a:xfrm>
        </p:spPr>
        <p:txBody>
          <a:bodyPr>
            <a:normAutofit fontScale="92500" lnSpcReduction="20000"/>
          </a:bodyPr>
          <a:lstStyle/>
          <a:p>
            <a:r>
              <a:rPr lang="zh-TW" altLang="en-US" sz="3600" b="1" dirty="0" smtClean="0">
                <a:solidFill>
                  <a:srgbClr val="002060"/>
                </a:solidFill>
              </a:rPr>
              <a:t>防疫期間凡</a:t>
            </a:r>
            <a:r>
              <a:rPr lang="zh-TW" altLang="en-US" sz="3600" b="1" dirty="0">
                <a:solidFill>
                  <a:srgbClr val="002060"/>
                </a:solidFill>
              </a:rPr>
              <a:t>進入校園</a:t>
            </a:r>
            <a:r>
              <a:rPr lang="zh-TW" altLang="en-US" sz="3600" b="1" dirty="0" smtClean="0">
                <a:solidFill>
                  <a:srgbClr val="002060"/>
                </a:solidFill>
              </a:rPr>
              <a:t>報名人員，</a:t>
            </a:r>
            <a:r>
              <a:rPr lang="zh-TW" altLang="zh-TW" sz="3600" b="1" dirty="0" smtClean="0">
                <a:solidFill>
                  <a:srgbClr val="002060"/>
                </a:solidFill>
              </a:rPr>
              <a:t>應</a:t>
            </a:r>
            <a:r>
              <a:rPr lang="zh-TW" altLang="en-US" sz="3600" b="1" dirty="0" smtClean="0">
                <a:solidFill>
                  <a:srgbClr val="002060"/>
                </a:solidFill>
              </a:rPr>
              <a:t>配合本校防疫措施於門口量體溫及以酒精消毒雙手，並配合學校造冊作業，登記身份證字號</a:t>
            </a:r>
            <a:r>
              <a:rPr lang="zh-TW" altLang="en-US" sz="3600" b="1" dirty="0">
                <a:solidFill>
                  <a:srgbClr val="002060"/>
                </a:solidFill>
              </a:rPr>
              <a:t>及</a:t>
            </a:r>
            <a:r>
              <a:rPr lang="zh-TW" altLang="en-US" sz="3600" b="1" dirty="0" smtClean="0">
                <a:solidFill>
                  <a:srgbClr val="002060"/>
                </a:solidFill>
              </a:rPr>
              <a:t>聯絡電話，</a:t>
            </a:r>
            <a:r>
              <a:rPr lang="zh-TW" altLang="en-US" sz="3600" b="1" dirty="0" smtClean="0">
                <a:solidFill>
                  <a:srgbClr val="FF0000"/>
                </a:solidFill>
              </a:rPr>
              <a:t>若</a:t>
            </a:r>
            <a:r>
              <a:rPr lang="zh-TW" altLang="en-US" sz="3600" b="1" dirty="0">
                <a:solidFill>
                  <a:srgbClr val="FF0000"/>
                </a:solidFill>
              </a:rPr>
              <a:t>有發燒或呼吸道症狀</a:t>
            </a:r>
            <a:r>
              <a:rPr lang="zh-TW" altLang="en-US" sz="3600" b="1" dirty="0" smtClean="0">
                <a:solidFill>
                  <a:srgbClr val="FF0000"/>
                </a:solidFill>
              </a:rPr>
              <a:t>請勿進入校園</a:t>
            </a:r>
            <a:r>
              <a:rPr lang="zh-TW" altLang="zh-TW" sz="3600" b="1" dirty="0" smtClean="0">
                <a:solidFill>
                  <a:srgbClr val="FF0000"/>
                </a:solidFill>
              </a:rPr>
              <a:t>。</a:t>
            </a:r>
            <a:endParaRPr lang="en-US" altLang="zh-TW" sz="3600" b="1" dirty="0" smtClean="0">
              <a:solidFill>
                <a:srgbClr val="FF0000"/>
              </a:solidFill>
            </a:endParaRPr>
          </a:p>
          <a:p>
            <a:r>
              <a:rPr lang="zh-TW" altLang="en-US" sz="3600" b="1" dirty="0" smtClean="0">
                <a:solidFill>
                  <a:srgbClr val="7030A0"/>
                </a:solidFill>
              </a:rPr>
              <a:t>請</a:t>
            </a:r>
            <a:r>
              <a:rPr lang="zh-TW" altLang="zh-TW" sz="3600" b="1" dirty="0" smtClean="0">
                <a:solidFill>
                  <a:srgbClr val="7030A0"/>
                </a:solidFill>
              </a:rPr>
              <a:t>確實</a:t>
            </a:r>
            <a:r>
              <a:rPr lang="zh-TW" altLang="en-US" sz="3600" b="1" dirty="0" smtClean="0">
                <a:solidFill>
                  <a:srgbClr val="7030A0"/>
                </a:solidFill>
              </a:rPr>
              <a:t>配合進入校園人員</a:t>
            </a:r>
            <a:r>
              <a:rPr lang="zh-TW" altLang="zh-TW" sz="3600" b="1" dirty="0" smtClean="0">
                <a:solidFill>
                  <a:srgbClr val="7030A0"/>
                </a:solidFill>
              </a:rPr>
              <a:t>無</a:t>
            </a:r>
            <a:r>
              <a:rPr lang="zh-TW" altLang="zh-TW" sz="3600" b="1" dirty="0">
                <a:solidFill>
                  <a:srgbClr val="7030A0"/>
                </a:solidFill>
              </a:rPr>
              <a:t>中央流行疫情指揮中心公布之「具感染風險民眾追蹤管理機制」規定需居家隔離、居家檢疫及自主健康管理等情事。</a:t>
            </a:r>
            <a:endParaRPr lang="en-US" altLang="zh-TW" sz="3600" b="1" dirty="0" smtClean="0">
              <a:solidFill>
                <a:srgbClr val="7030A0"/>
              </a:solidFill>
            </a:endParaRPr>
          </a:p>
          <a:p>
            <a:endParaRPr lang="en-US" altLang="zh-TW" sz="3600" dirty="0"/>
          </a:p>
          <a:p>
            <a:endParaRPr lang="zh-TW" altLang="zh-TW" dirty="0" smtClean="0"/>
          </a:p>
          <a:p>
            <a:endParaRPr lang="zh-TW" altLang="en-US" sz="3200" b="1" dirty="0">
              <a:solidFill>
                <a:srgbClr val="C00000"/>
              </a:solidFill>
            </a:endParaRPr>
          </a:p>
        </p:txBody>
      </p:sp>
      <p:sp>
        <p:nvSpPr>
          <p:cNvPr id="2" name="標題 1"/>
          <p:cNvSpPr>
            <a:spLocks noGrp="1"/>
          </p:cNvSpPr>
          <p:nvPr>
            <p:ph type="title"/>
          </p:nvPr>
        </p:nvSpPr>
        <p:spPr/>
        <p:txBody>
          <a:bodyPr>
            <a:noAutofit/>
          </a:bodyPr>
          <a:lstStyle/>
          <a:p>
            <a:r>
              <a:rPr lang="zh-TW" altLang="en-US" sz="2900" b="1" dirty="0"/>
              <a:t>鑑定</a:t>
            </a:r>
            <a:r>
              <a:rPr lang="zh-TW" altLang="en-US" sz="2900" b="1" dirty="0" smtClean="0"/>
              <a:t>報名（</a:t>
            </a:r>
            <a:r>
              <a:rPr lang="en-US" altLang="zh-TW" sz="2900" b="1" dirty="0" smtClean="0"/>
              <a:t>3/16</a:t>
            </a:r>
            <a:r>
              <a:rPr lang="zh-TW" altLang="en-US" sz="2900" b="1" dirty="0" smtClean="0"/>
              <a:t>～</a:t>
            </a:r>
            <a:r>
              <a:rPr lang="en-US" altLang="zh-TW" sz="2900" b="1" dirty="0" smtClean="0"/>
              <a:t>3/20</a:t>
            </a:r>
            <a:r>
              <a:rPr lang="zh-TW" altLang="en-US" sz="2900" b="1" dirty="0" smtClean="0"/>
              <a:t>）</a:t>
            </a:r>
            <a:r>
              <a:rPr lang="en-US" altLang="zh-TW" sz="2900" b="1" dirty="0"/>
              <a:t/>
            </a:r>
            <a:br>
              <a:rPr lang="en-US" altLang="zh-TW" sz="2900" b="1" dirty="0"/>
            </a:br>
            <a:r>
              <a:rPr lang="zh-TW" altLang="en-US" sz="2900" b="1" dirty="0" smtClean="0"/>
              <a:t>防疫</a:t>
            </a:r>
            <a:r>
              <a:rPr lang="zh-TW" altLang="en-US" sz="2900" b="1" dirty="0"/>
              <a:t>相關</a:t>
            </a:r>
            <a:r>
              <a:rPr lang="zh-TW" altLang="en-US" sz="2900" b="1" dirty="0" smtClean="0"/>
              <a:t>措施注意事項</a:t>
            </a:r>
            <a:endParaRPr lang="zh-TW" altLang="en-US" sz="2900" b="1" dirty="0"/>
          </a:p>
        </p:txBody>
      </p:sp>
    </p:spTree>
    <p:extLst>
      <p:ext uri="{BB962C8B-B14F-4D97-AF65-F5344CB8AC3E}">
        <p14:creationId xmlns:p14="http://schemas.microsoft.com/office/powerpoint/2010/main" val="8167253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251520" y="2420888"/>
            <a:ext cx="8028881" cy="3888432"/>
          </a:xfrm>
        </p:spPr>
        <p:txBody>
          <a:bodyPr>
            <a:normAutofit/>
          </a:bodyPr>
          <a:lstStyle/>
          <a:p>
            <a:endParaRPr lang="en-US" altLang="zh-TW" sz="3600" b="1" dirty="0" smtClean="0">
              <a:solidFill>
                <a:srgbClr val="FF0000"/>
              </a:solidFill>
            </a:endParaRPr>
          </a:p>
          <a:p>
            <a:endParaRPr lang="en-US" altLang="zh-TW" sz="3600" dirty="0"/>
          </a:p>
          <a:p>
            <a:endParaRPr lang="zh-TW" altLang="zh-TW" dirty="0" smtClean="0"/>
          </a:p>
          <a:p>
            <a:endParaRPr lang="zh-TW" altLang="en-US" sz="3200" b="1" dirty="0">
              <a:solidFill>
                <a:srgbClr val="C00000"/>
              </a:solidFill>
            </a:endParaRPr>
          </a:p>
        </p:txBody>
      </p:sp>
      <p:sp>
        <p:nvSpPr>
          <p:cNvPr id="2" name="標題 1"/>
          <p:cNvSpPr>
            <a:spLocks noGrp="1"/>
          </p:cNvSpPr>
          <p:nvPr>
            <p:ph type="title"/>
          </p:nvPr>
        </p:nvSpPr>
        <p:spPr/>
        <p:txBody>
          <a:bodyPr>
            <a:noAutofit/>
          </a:bodyPr>
          <a:lstStyle/>
          <a:p>
            <a:r>
              <a:rPr lang="zh-TW" altLang="en-US" sz="2900" b="1" dirty="0"/>
              <a:t>鑑定</a:t>
            </a:r>
            <a:r>
              <a:rPr lang="zh-TW" altLang="en-US" sz="2900" b="1" dirty="0" smtClean="0"/>
              <a:t>報名（</a:t>
            </a:r>
            <a:r>
              <a:rPr lang="en-US" altLang="zh-TW" sz="2900" b="1" dirty="0" smtClean="0"/>
              <a:t>3/16</a:t>
            </a:r>
            <a:r>
              <a:rPr lang="zh-TW" altLang="en-US" sz="2900" b="1" dirty="0" smtClean="0"/>
              <a:t>～</a:t>
            </a:r>
            <a:r>
              <a:rPr lang="en-US" altLang="zh-TW" sz="2900" b="1" dirty="0" smtClean="0"/>
              <a:t>3/20</a:t>
            </a:r>
            <a:r>
              <a:rPr lang="zh-TW" altLang="en-US" sz="2900" b="1" dirty="0" smtClean="0"/>
              <a:t>）</a:t>
            </a:r>
            <a:r>
              <a:rPr lang="en-US" altLang="zh-TW" sz="2900" b="1" dirty="0"/>
              <a:t/>
            </a:r>
            <a:br>
              <a:rPr lang="en-US" altLang="zh-TW" sz="2900" b="1" dirty="0"/>
            </a:br>
            <a:r>
              <a:rPr lang="zh-TW" altLang="en-US" sz="2900" b="1" dirty="0" smtClean="0"/>
              <a:t>防疫</a:t>
            </a:r>
            <a:r>
              <a:rPr lang="zh-TW" altLang="en-US" sz="2900" b="1" dirty="0"/>
              <a:t>相關</a:t>
            </a:r>
            <a:r>
              <a:rPr lang="zh-TW" altLang="en-US" sz="2900" b="1" dirty="0" smtClean="0"/>
              <a:t>措施注意事項</a:t>
            </a:r>
            <a:endParaRPr lang="zh-TW" altLang="en-US" sz="2900" b="1"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5100" y="1916832"/>
            <a:ext cx="7739308" cy="4689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598755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872067" y="2420888"/>
            <a:ext cx="7408333" cy="3705275"/>
          </a:xfrm>
        </p:spPr>
        <p:txBody>
          <a:bodyPr>
            <a:normAutofit fontScale="85000" lnSpcReduction="20000"/>
          </a:bodyPr>
          <a:lstStyle/>
          <a:p>
            <a:r>
              <a:rPr lang="zh-TW" altLang="en-US" sz="3600" b="1" dirty="0" smtClean="0"/>
              <a:t>為</a:t>
            </a:r>
            <a:r>
              <a:rPr lang="zh-TW" altLang="en-US" sz="3600" b="1" dirty="0"/>
              <a:t>避免人數過度密集、互動密切，易於發生相互感染</a:t>
            </a:r>
            <a:r>
              <a:rPr lang="zh-TW" altLang="en-US" sz="3600" b="1" dirty="0" smtClean="0"/>
              <a:t>情形，建議以代表制統一委託報名方式進行</a:t>
            </a:r>
            <a:r>
              <a:rPr lang="zh-TW" altLang="zh-TW" sz="3600" b="1" dirty="0" smtClean="0"/>
              <a:t>。</a:t>
            </a:r>
            <a:endParaRPr lang="en-US" altLang="zh-TW" sz="3600" b="1" dirty="0" smtClean="0"/>
          </a:p>
          <a:p>
            <a:r>
              <a:rPr lang="zh-TW" altLang="en-US" sz="3600" b="1" dirty="0" smtClean="0">
                <a:solidFill>
                  <a:srgbClr val="7030A0"/>
                </a:solidFill>
              </a:rPr>
              <a:t>報名人員進入校園後若發現前方報名櫃臺已有人員正在辦理報名作業，請於報名等候區等候，前組人員辦理完畢，再向前遞補，以保持人員安全距離。</a:t>
            </a:r>
            <a:endParaRPr lang="en-US" altLang="zh-TW" sz="3600" b="1" dirty="0" smtClean="0">
              <a:solidFill>
                <a:srgbClr val="7030A0"/>
              </a:solidFill>
            </a:endParaRPr>
          </a:p>
          <a:p>
            <a:r>
              <a:rPr lang="zh-TW" altLang="en-US" sz="3200" b="1" dirty="0">
                <a:solidFill>
                  <a:srgbClr val="C00000"/>
                </a:solidFill>
                <a:effectLst>
                  <a:outerShdw blurRad="38100" dist="38100" dir="2700000" algn="tl">
                    <a:srgbClr val="000000">
                      <a:alpha val="43137"/>
                    </a:srgbClr>
                  </a:outerShdw>
                </a:effectLst>
              </a:rPr>
              <a:t>報</a:t>
            </a:r>
            <a:r>
              <a:rPr lang="zh-TW" altLang="en-US" sz="3200" b="1" dirty="0" smtClean="0">
                <a:solidFill>
                  <a:srgbClr val="C00000"/>
                </a:solidFill>
                <a:effectLst>
                  <a:outerShdw blurRad="38100" dist="38100" dir="2700000" algn="tl">
                    <a:srgbClr val="000000">
                      <a:alpha val="43137"/>
                    </a:srgbClr>
                  </a:outerShdw>
                </a:effectLst>
              </a:rPr>
              <a:t>考</a:t>
            </a:r>
            <a:r>
              <a:rPr lang="zh-TW" altLang="en-US" sz="3200" b="1" dirty="0">
                <a:solidFill>
                  <a:srgbClr val="C00000"/>
                </a:solidFill>
                <a:effectLst>
                  <a:outerShdw blurRad="38100" dist="38100" dir="2700000" algn="tl">
                    <a:srgbClr val="000000">
                      <a:alpha val="43137"/>
                    </a:srgbClr>
                  </a:outerShdw>
                </a:effectLst>
              </a:rPr>
              <a:t>人員請於家</a:t>
            </a:r>
            <a:r>
              <a:rPr lang="zh-TW" altLang="en-US" sz="3200" b="1" dirty="0" smtClean="0">
                <a:solidFill>
                  <a:srgbClr val="C00000"/>
                </a:solidFill>
                <a:effectLst>
                  <a:outerShdw blurRad="38100" dist="38100" dir="2700000" algn="tl">
                    <a:srgbClr val="000000">
                      <a:alpha val="43137"/>
                    </a:srgbClr>
                  </a:outerShdw>
                </a:effectLst>
              </a:rPr>
              <a:t>中量好體溫，若有發燒或呼吸道症狀請勿進入校園</a:t>
            </a:r>
            <a:r>
              <a:rPr lang="zh-TW" altLang="zh-TW" sz="3200" b="1" dirty="0">
                <a:solidFill>
                  <a:srgbClr val="C00000"/>
                </a:solidFill>
                <a:effectLst>
                  <a:outerShdw blurRad="38100" dist="38100" dir="2700000" algn="tl">
                    <a:srgbClr val="000000">
                      <a:alpha val="43137"/>
                    </a:srgbClr>
                  </a:outerShdw>
                </a:effectLst>
              </a:rPr>
              <a:t>。</a:t>
            </a:r>
          </a:p>
        </p:txBody>
      </p:sp>
      <p:sp>
        <p:nvSpPr>
          <p:cNvPr id="2" name="標題 1"/>
          <p:cNvSpPr>
            <a:spLocks noGrp="1"/>
          </p:cNvSpPr>
          <p:nvPr>
            <p:ph type="title"/>
          </p:nvPr>
        </p:nvSpPr>
        <p:spPr/>
        <p:txBody>
          <a:bodyPr>
            <a:noAutofit/>
          </a:bodyPr>
          <a:lstStyle/>
          <a:p>
            <a:r>
              <a:rPr lang="zh-TW" altLang="en-US" sz="2900" b="1" dirty="0"/>
              <a:t>鑑定</a:t>
            </a:r>
            <a:r>
              <a:rPr lang="zh-TW" altLang="en-US" sz="2900" b="1" dirty="0" smtClean="0"/>
              <a:t>報名（</a:t>
            </a:r>
            <a:r>
              <a:rPr lang="en-US" altLang="zh-TW" sz="2900" b="1" dirty="0" smtClean="0"/>
              <a:t>3/16</a:t>
            </a:r>
            <a:r>
              <a:rPr lang="zh-TW" altLang="en-US" sz="2900" b="1" dirty="0" smtClean="0"/>
              <a:t>～</a:t>
            </a:r>
            <a:r>
              <a:rPr lang="en-US" altLang="zh-TW" sz="2900" b="1" dirty="0" smtClean="0"/>
              <a:t>3/20</a:t>
            </a:r>
            <a:r>
              <a:rPr lang="zh-TW" altLang="en-US" sz="2900" b="1" dirty="0" smtClean="0"/>
              <a:t>）</a:t>
            </a:r>
            <a:r>
              <a:rPr lang="en-US" altLang="zh-TW" sz="2900" b="1" dirty="0"/>
              <a:t/>
            </a:r>
            <a:br>
              <a:rPr lang="en-US" altLang="zh-TW" sz="2900" b="1" dirty="0"/>
            </a:br>
            <a:r>
              <a:rPr lang="zh-TW" altLang="en-US" sz="2900" b="1" dirty="0" smtClean="0"/>
              <a:t>防疫</a:t>
            </a:r>
            <a:r>
              <a:rPr lang="zh-TW" altLang="en-US" sz="2900" b="1" dirty="0"/>
              <a:t>相關</a:t>
            </a:r>
            <a:r>
              <a:rPr lang="zh-TW" altLang="en-US" sz="2900" b="1" dirty="0" smtClean="0"/>
              <a:t>措施注意事項</a:t>
            </a:r>
            <a:endParaRPr lang="zh-TW" altLang="en-US" sz="2900" b="1" dirty="0"/>
          </a:p>
        </p:txBody>
      </p:sp>
    </p:spTree>
    <p:extLst>
      <p:ext uri="{BB962C8B-B14F-4D97-AF65-F5344CB8AC3E}">
        <p14:creationId xmlns:p14="http://schemas.microsoft.com/office/powerpoint/2010/main" val="6979494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07504" y="2420888"/>
            <a:ext cx="8568952" cy="3888432"/>
          </a:xfrm>
        </p:spPr>
        <p:txBody>
          <a:bodyPr>
            <a:normAutofit fontScale="85000" lnSpcReduction="10000"/>
          </a:bodyPr>
          <a:lstStyle/>
          <a:p>
            <a:r>
              <a:rPr lang="zh-TW" altLang="en-US" sz="3500" b="1" dirty="0" smtClean="0">
                <a:solidFill>
                  <a:srgbClr val="002060"/>
                </a:solidFill>
              </a:rPr>
              <a:t>防疫期間凡參與</a:t>
            </a:r>
            <a:r>
              <a:rPr lang="zh-TW" altLang="en-US" sz="3500" b="1" dirty="0">
                <a:solidFill>
                  <a:srgbClr val="002060"/>
                </a:solidFill>
              </a:rPr>
              <a:t>鑑定及陪考</a:t>
            </a:r>
            <a:r>
              <a:rPr lang="zh-TW" altLang="en-US" sz="3500" b="1" dirty="0" smtClean="0">
                <a:solidFill>
                  <a:srgbClr val="002060"/>
                </a:solidFill>
              </a:rPr>
              <a:t>人員，</a:t>
            </a:r>
            <a:r>
              <a:rPr lang="zh-TW" altLang="zh-TW" sz="3500" b="1" dirty="0" smtClean="0">
                <a:solidFill>
                  <a:srgbClr val="002060"/>
                </a:solidFill>
              </a:rPr>
              <a:t>應</a:t>
            </a:r>
            <a:r>
              <a:rPr lang="zh-TW" altLang="en-US" sz="3500" b="1" dirty="0" smtClean="0">
                <a:solidFill>
                  <a:srgbClr val="002060"/>
                </a:solidFill>
              </a:rPr>
              <a:t>配合本校防疫措施於門口量體溫及以酒精消毒雙手，並配合學校造冊作業，登記身份證字號</a:t>
            </a:r>
            <a:r>
              <a:rPr lang="zh-TW" altLang="en-US" sz="3500" b="1" dirty="0">
                <a:solidFill>
                  <a:srgbClr val="002060"/>
                </a:solidFill>
              </a:rPr>
              <a:t>及</a:t>
            </a:r>
            <a:r>
              <a:rPr lang="zh-TW" altLang="en-US" sz="3500" b="1" dirty="0" smtClean="0">
                <a:solidFill>
                  <a:srgbClr val="002060"/>
                </a:solidFill>
              </a:rPr>
              <a:t>聯絡電話，考生若</a:t>
            </a:r>
            <a:r>
              <a:rPr lang="zh-TW" altLang="en-US" sz="3500" b="1" dirty="0">
                <a:solidFill>
                  <a:srgbClr val="002060"/>
                </a:solidFill>
              </a:rPr>
              <a:t>有發燒或呼吸道</a:t>
            </a:r>
            <a:r>
              <a:rPr lang="zh-TW" altLang="en-US" sz="3500" b="1" dirty="0" smtClean="0">
                <a:solidFill>
                  <a:srgbClr val="002060"/>
                </a:solidFill>
              </a:rPr>
              <a:t>症狀</a:t>
            </a:r>
            <a:r>
              <a:rPr lang="zh-TW" altLang="en-US" sz="3500" b="1" dirty="0">
                <a:solidFill>
                  <a:srgbClr val="002060"/>
                </a:solidFill>
              </a:rPr>
              <a:t>應</a:t>
            </a:r>
            <a:r>
              <a:rPr lang="zh-TW" altLang="en-US" sz="3500" b="1" dirty="0" smtClean="0">
                <a:solidFill>
                  <a:srgbClr val="002060"/>
                </a:solidFill>
              </a:rPr>
              <a:t>配</a:t>
            </a:r>
            <a:r>
              <a:rPr lang="zh-TW" altLang="en-US" sz="3500" b="1" dirty="0" smtClean="0">
                <a:solidFill>
                  <a:srgbClr val="002060"/>
                </a:solidFill>
              </a:rPr>
              <a:t>戴口罩及配合本校防疫措施相關流程辦理</a:t>
            </a:r>
            <a:r>
              <a:rPr lang="zh-TW" altLang="zh-TW" sz="3500" b="1" dirty="0" smtClean="0">
                <a:solidFill>
                  <a:srgbClr val="002060"/>
                </a:solidFill>
              </a:rPr>
              <a:t>。</a:t>
            </a:r>
            <a:endParaRPr lang="en-US" altLang="zh-TW" sz="3500" b="1" dirty="0" smtClean="0">
              <a:solidFill>
                <a:srgbClr val="002060"/>
              </a:solidFill>
            </a:endParaRPr>
          </a:p>
          <a:p>
            <a:endParaRPr lang="en-US" altLang="zh-TW" dirty="0"/>
          </a:p>
          <a:p>
            <a:r>
              <a:rPr lang="zh-TW" altLang="en-US" sz="3300" b="1" dirty="0">
                <a:solidFill>
                  <a:srgbClr val="7030A0"/>
                </a:solidFill>
              </a:rPr>
              <a:t>請</a:t>
            </a:r>
            <a:r>
              <a:rPr lang="zh-TW" altLang="zh-TW" sz="3300" b="1" dirty="0">
                <a:solidFill>
                  <a:srgbClr val="7030A0"/>
                </a:solidFill>
              </a:rPr>
              <a:t>確實</a:t>
            </a:r>
            <a:r>
              <a:rPr lang="zh-TW" altLang="en-US" sz="3300" b="1" dirty="0">
                <a:solidFill>
                  <a:srgbClr val="7030A0"/>
                </a:solidFill>
              </a:rPr>
              <a:t>配合進入校園人員</a:t>
            </a:r>
            <a:r>
              <a:rPr lang="zh-TW" altLang="zh-TW" sz="3300" b="1" dirty="0">
                <a:solidFill>
                  <a:srgbClr val="7030A0"/>
                </a:solidFill>
              </a:rPr>
              <a:t>無中央流行疫情指揮中心公布之「具感染風險民眾追蹤管理機制」規定需居家隔離、居家檢疫及自主健康管理等情事。</a:t>
            </a:r>
            <a:endParaRPr lang="en-US" altLang="zh-TW" sz="3300" b="1" dirty="0">
              <a:solidFill>
                <a:srgbClr val="7030A0"/>
              </a:solidFill>
            </a:endParaRPr>
          </a:p>
          <a:p>
            <a:endParaRPr lang="zh-TW" altLang="zh-TW" dirty="0" smtClean="0">
              <a:solidFill>
                <a:srgbClr val="7030A0"/>
              </a:solidFill>
            </a:endParaRPr>
          </a:p>
        </p:txBody>
      </p:sp>
      <p:sp>
        <p:nvSpPr>
          <p:cNvPr id="2" name="標題 1"/>
          <p:cNvSpPr>
            <a:spLocks noGrp="1"/>
          </p:cNvSpPr>
          <p:nvPr>
            <p:ph type="title"/>
          </p:nvPr>
        </p:nvSpPr>
        <p:spPr/>
        <p:txBody>
          <a:bodyPr>
            <a:noAutofit/>
          </a:bodyPr>
          <a:lstStyle/>
          <a:p>
            <a:r>
              <a:rPr lang="zh-TW" altLang="en-US" sz="2900" b="1" dirty="0" smtClean="0"/>
              <a:t>考試當天（</a:t>
            </a:r>
            <a:r>
              <a:rPr lang="en-US" altLang="zh-TW" sz="2900" b="1" dirty="0" smtClean="0"/>
              <a:t>4/18.4/19</a:t>
            </a:r>
            <a:r>
              <a:rPr lang="zh-TW" altLang="en-US" sz="2900" b="1" dirty="0" smtClean="0"/>
              <a:t>）</a:t>
            </a:r>
            <a:r>
              <a:rPr lang="en-US" altLang="zh-TW" sz="2900" b="1" dirty="0"/>
              <a:t/>
            </a:r>
            <a:br>
              <a:rPr lang="en-US" altLang="zh-TW" sz="2900" b="1" dirty="0"/>
            </a:br>
            <a:r>
              <a:rPr lang="zh-TW" altLang="en-US" sz="2900" b="1" dirty="0" smtClean="0"/>
              <a:t>防疫</a:t>
            </a:r>
            <a:r>
              <a:rPr lang="zh-TW" altLang="en-US" sz="2900" b="1" dirty="0"/>
              <a:t>相關</a:t>
            </a:r>
            <a:r>
              <a:rPr lang="zh-TW" altLang="en-US" sz="2900" b="1" dirty="0" smtClean="0"/>
              <a:t>措施注意事項</a:t>
            </a:r>
            <a:endParaRPr lang="zh-TW" altLang="en-US" sz="2900" b="1" dirty="0"/>
          </a:p>
        </p:txBody>
      </p:sp>
    </p:spTree>
    <p:extLst>
      <p:ext uri="{BB962C8B-B14F-4D97-AF65-F5344CB8AC3E}">
        <p14:creationId xmlns:p14="http://schemas.microsoft.com/office/powerpoint/2010/main" val="33198006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07504" y="2420888"/>
            <a:ext cx="8568952" cy="3888432"/>
          </a:xfrm>
        </p:spPr>
        <p:txBody>
          <a:bodyPr>
            <a:normAutofit/>
          </a:bodyPr>
          <a:lstStyle/>
          <a:p>
            <a:r>
              <a:rPr lang="zh-TW" altLang="en-US" sz="3200" b="1" dirty="0">
                <a:solidFill>
                  <a:srgbClr val="C00000"/>
                </a:solidFill>
              </a:rPr>
              <a:t> </a:t>
            </a:r>
            <a:r>
              <a:rPr lang="zh-TW" altLang="en-US" sz="3000" b="1" dirty="0" smtClean="0">
                <a:solidFill>
                  <a:srgbClr val="7030A0"/>
                </a:solidFill>
              </a:rPr>
              <a:t>請</a:t>
            </a:r>
            <a:r>
              <a:rPr lang="zh-TW" altLang="en-US" sz="3000" b="1" dirty="0">
                <a:solidFill>
                  <a:srgbClr val="7030A0"/>
                </a:solidFill>
              </a:rPr>
              <a:t>考生務必</a:t>
            </a:r>
            <a:r>
              <a:rPr lang="zh-TW" altLang="en-US" sz="3000" b="1" dirty="0" smtClean="0">
                <a:solidFill>
                  <a:srgbClr val="7030A0"/>
                </a:solidFill>
              </a:rPr>
              <a:t>於該梯次報到時間前</a:t>
            </a:r>
            <a:r>
              <a:rPr lang="en-US" altLang="zh-TW" sz="3000" b="1" dirty="0" smtClean="0">
                <a:solidFill>
                  <a:srgbClr val="C00000"/>
                </a:solidFill>
              </a:rPr>
              <a:t>30</a:t>
            </a:r>
            <a:r>
              <a:rPr lang="zh-TW" altLang="en-US" sz="3000" b="1" dirty="0">
                <a:solidFill>
                  <a:srgbClr val="C00000"/>
                </a:solidFill>
              </a:rPr>
              <a:t>分鐘</a:t>
            </a:r>
            <a:r>
              <a:rPr lang="zh-TW" altLang="en-US" sz="3000" b="1" dirty="0">
                <a:solidFill>
                  <a:srgbClr val="7030A0"/>
                </a:solidFill>
              </a:rPr>
              <a:t>到校，</a:t>
            </a:r>
            <a:r>
              <a:rPr lang="zh-TW" altLang="en-US" sz="3000" b="1" dirty="0" smtClean="0">
                <a:solidFill>
                  <a:srgbClr val="7030A0"/>
                </a:solidFill>
              </a:rPr>
              <a:t>配合防疫</a:t>
            </a:r>
            <a:r>
              <a:rPr lang="zh-TW" altLang="en-US" sz="3000" b="1" dirty="0">
                <a:solidFill>
                  <a:srgbClr val="7030A0"/>
                </a:solidFill>
              </a:rPr>
              <a:t>措施量測體溫及手部酒精消毒。</a:t>
            </a:r>
          </a:p>
          <a:p>
            <a:r>
              <a:rPr lang="zh-TW" altLang="en-US" sz="3000" b="1" dirty="0" smtClean="0">
                <a:solidFill>
                  <a:srgbClr val="7030A0"/>
                </a:solidFill>
              </a:rPr>
              <a:t>考生</a:t>
            </a:r>
            <a:r>
              <a:rPr lang="zh-TW" altLang="en-US" sz="3000" b="1" dirty="0">
                <a:solidFill>
                  <a:srgbClr val="7030A0"/>
                </a:solidFill>
              </a:rPr>
              <a:t>測驗梯次及報到時間將於</a:t>
            </a:r>
            <a:r>
              <a:rPr lang="en-US" altLang="zh-TW" sz="3000" b="1" dirty="0">
                <a:solidFill>
                  <a:srgbClr val="C00000"/>
                </a:solidFill>
              </a:rPr>
              <a:t>4/13(</a:t>
            </a:r>
            <a:r>
              <a:rPr lang="zh-TW" altLang="en-US" sz="3000" b="1" dirty="0">
                <a:solidFill>
                  <a:srgbClr val="C00000"/>
                </a:solidFill>
              </a:rPr>
              <a:t>一</a:t>
            </a:r>
            <a:r>
              <a:rPr lang="en-US" altLang="zh-TW" sz="3000" b="1" dirty="0">
                <a:solidFill>
                  <a:srgbClr val="C00000"/>
                </a:solidFill>
              </a:rPr>
              <a:t>)17:00</a:t>
            </a:r>
            <a:r>
              <a:rPr lang="zh-TW" altLang="en-US" sz="3000" b="1" dirty="0">
                <a:solidFill>
                  <a:srgbClr val="7030A0"/>
                </a:solidFill>
              </a:rPr>
              <a:t>前公告</a:t>
            </a:r>
            <a:r>
              <a:rPr lang="zh-TW" altLang="en-US" sz="3000" b="1" dirty="0" smtClean="0">
                <a:solidFill>
                  <a:srgbClr val="7030A0"/>
                </a:solidFill>
              </a:rPr>
              <a:t>於桃園市</a:t>
            </a:r>
            <a:r>
              <a:rPr lang="zh-TW" altLang="en-US" sz="3000" b="1" dirty="0">
                <a:solidFill>
                  <a:srgbClr val="7030A0"/>
                </a:solidFill>
              </a:rPr>
              <a:t>政府</a:t>
            </a:r>
            <a:r>
              <a:rPr lang="zh-TW" altLang="en-US" sz="3000" b="1" dirty="0" smtClean="0">
                <a:solidFill>
                  <a:srgbClr val="7030A0"/>
                </a:solidFill>
              </a:rPr>
              <a:t>教育局 </a:t>
            </a:r>
            <a:r>
              <a:rPr lang="en-US" altLang="zh-TW" b="1" dirty="0" smtClean="0">
                <a:solidFill>
                  <a:srgbClr val="7030A0"/>
                </a:solidFill>
              </a:rPr>
              <a:t>http</a:t>
            </a:r>
            <a:r>
              <a:rPr lang="en-US" altLang="zh-TW" b="1" dirty="0">
                <a:solidFill>
                  <a:srgbClr val="7030A0"/>
                </a:solidFill>
              </a:rPr>
              <a:t>://www.tyc.edu.tw/ </a:t>
            </a:r>
          </a:p>
          <a:p>
            <a:pPr marL="0" indent="0">
              <a:buNone/>
            </a:pPr>
            <a:r>
              <a:rPr lang="zh-TW" altLang="en-US" sz="3000" b="1" dirty="0" smtClean="0">
                <a:solidFill>
                  <a:srgbClr val="7030A0"/>
                </a:solidFill>
              </a:rPr>
              <a:t>   及復旦</a:t>
            </a:r>
            <a:r>
              <a:rPr lang="zh-TW" altLang="en-US" sz="3000" b="1" dirty="0">
                <a:solidFill>
                  <a:srgbClr val="7030A0"/>
                </a:solidFill>
              </a:rPr>
              <a:t>國小</a:t>
            </a:r>
            <a:r>
              <a:rPr lang="zh-TW" altLang="en-US" sz="3000" b="1" dirty="0" smtClean="0">
                <a:solidFill>
                  <a:srgbClr val="7030A0"/>
                </a:solidFill>
              </a:rPr>
              <a:t>網址</a:t>
            </a:r>
            <a:r>
              <a:rPr lang="en-US" altLang="zh-TW" sz="2800" b="1" dirty="0" smtClean="0">
                <a:solidFill>
                  <a:srgbClr val="7030A0"/>
                </a:solidFill>
              </a:rPr>
              <a:t>http</a:t>
            </a:r>
            <a:r>
              <a:rPr lang="en-US" altLang="zh-TW" sz="2800" b="1" dirty="0">
                <a:solidFill>
                  <a:srgbClr val="7030A0"/>
                </a:solidFill>
              </a:rPr>
              <a:t>://www.fdes.tyc.edu.tw/ </a:t>
            </a:r>
          </a:p>
          <a:p>
            <a:r>
              <a:rPr lang="zh-TW" altLang="en-US" sz="3000" b="1" dirty="0" smtClean="0">
                <a:solidFill>
                  <a:srgbClr val="7030A0"/>
                </a:solidFill>
              </a:rPr>
              <a:t>考生</a:t>
            </a:r>
            <a:r>
              <a:rPr lang="zh-TW" altLang="en-US" sz="3000" b="1" dirty="0">
                <a:solidFill>
                  <a:srgbClr val="7030A0"/>
                </a:solidFill>
              </a:rPr>
              <a:t>報到後隨即由工作人員帶至考生準備區準備，</a:t>
            </a:r>
            <a:r>
              <a:rPr lang="zh-TW" altLang="en-US" sz="3000" b="1" dirty="0" smtClean="0">
                <a:solidFill>
                  <a:srgbClr val="7030A0"/>
                </a:solidFill>
              </a:rPr>
              <a:t>請</a:t>
            </a:r>
            <a:r>
              <a:rPr lang="zh-TW" altLang="en-US" sz="3000" b="1" dirty="0">
                <a:solidFill>
                  <a:srgbClr val="7030A0"/>
                </a:solidFill>
              </a:rPr>
              <a:t>陪考人員</a:t>
            </a:r>
            <a:r>
              <a:rPr lang="zh-TW" altLang="en-US" sz="3000" b="1" dirty="0" smtClean="0">
                <a:solidFill>
                  <a:srgbClr val="7030A0"/>
                </a:solidFill>
              </a:rPr>
              <a:t>配合</a:t>
            </a:r>
            <a:r>
              <a:rPr lang="zh-TW" altLang="en-US" sz="3000" b="1" dirty="0">
                <a:solidFill>
                  <a:srgbClr val="7030A0"/>
                </a:solidFill>
              </a:rPr>
              <a:t>考場管理，</a:t>
            </a:r>
            <a:r>
              <a:rPr lang="zh-TW" altLang="en-US" sz="3000" b="1" dirty="0">
                <a:solidFill>
                  <a:srgbClr val="C00000"/>
                </a:solidFill>
              </a:rPr>
              <a:t>勿進入考生準備區</a:t>
            </a:r>
            <a:r>
              <a:rPr lang="zh-TW" altLang="en-US" sz="3000" b="1" dirty="0">
                <a:solidFill>
                  <a:srgbClr val="7030A0"/>
                </a:solidFill>
              </a:rPr>
              <a:t>。</a:t>
            </a:r>
            <a:endParaRPr lang="zh-TW" altLang="zh-TW" sz="3000" b="1" dirty="0" smtClean="0">
              <a:solidFill>
                <a:srgbClr val="7030A0"/>
              </a:solidFill>
            </a:endParaRPr>
          </a:p>
        </p:txBody>
      </p:sp>
      <p:sp>
        <p:nvSpPr>
          <p:cNvPr id="2" name="標題 1"/>
          <p:cNvSpPr>
            <a:spLocks noGrp="1"/>
          </p:cNvSpPr>
          <p:nvPr>
            <p:ph type="title"/>
          </p:nvPr>
        </p:nvSpPr>
        <p:spPr/>
        <p:txBody>
          <a:bodyPr>
            <a:noAutofit/>
          </a:bodyPr>
          <a:lstStyle/>
          <a:p>
            <a:r>
              <a:rPr lang="zh-TW" altLang="en-US" sz="2900" b="1" dirty="0" smtClean="0"/>
              <a:t>考試當天（</a:t>
            </a:r>
            <a:r>
              <a:rPr lang="en-US" altLang="zh-TW" sz="2900" b="1" dirty="0" smtClean="0"/>
              <a:t>4/18.4/19</a:t>
            </a:r>
            <a:r>
              <a:rPr lang="zh-TW" altLang="en-US" sz="2900" b="1" dirty="0" smtClean="0"/>
              <a:t>）</a:t>
            </a:r>
            <a:r>
              <a:rPr lang="en-US" altLang="zh-TW" sz="2900" b="1" dirty="0"/>
              <a:t/>
            </a:r>
            <a:br>
              <a:rPr lang="en-US" altLang="zh-TW" sz="2900" b="1" dirty="0"/>
            </a:br>
            <a:r>
              <a:rPr lang="zh-TW" altLang="en-US" sz="2900" b="1" dirty="0" smtClean="0"/>
              <a:t>防疫</a:t>
            </a:r>
            <a:r>
              <a:rPr lang="zh-TW" altLang="en-US" sz="2900" b="1" dirty="0"/>
              <a:t>相關</a:t>
            </a:r>
            <a:r>
              <a:rPr lang="zh-TW" altLang="en-US" sz="2900" b="1" dirty="0" smtClean="0"/>
              <a:t>措施注意事項</a:t>
            </a:r>
            <a:endParaRPr lang="zh-TW" altLang="en-US" sz="2900" b="1" dirty="0"/>
          </a:p>
        </p:txBody>
      </p:sp>
    </p:spTree>
    <p:extLst>
      <p:ext uri="{BB962C8B-B14F-4D97-AF65-F5344CB8AC3E}">
        <p14:creationId xmlns:p14="http://schemas.microsoft.com/office/powerpoint/2010/main" val="20908482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normAutofit/>
          </a:bodyPr>
          <a:lstStyle/>
          <a:p>
            <a:r>
              <a:rPr lang="zh-TW" altLang="en-US" sz="3600" b="1" dirty="0" smtClean="0"/>
              <a:t>為</a:t>
            </a:r>
            <a:r>
              <a:rPr lang="zh-TW" altLang="en-US" sz="3600" b="1" dirty="0"/>
              <a:t>避免人數過度密集、互動密切，易於發生相互感染</a:t>
            </a:r>
            <a:r>
              <a:rPr lang="zh-TW" altLang="en-US" sz="3600" b="1" dirty="0" smtClean="0"/>
              <a:t>情形，應試當日陪考人員請盡量以一人為限，並攜帶</a:t>
            </a:r>
            <a:r>
              <a:rPr lang="zh-TW" altLang="en-US" sz="3600" b="1" dirty="0" smtClean="0">
                <a:solidFill>
                  <a:srgbClr val="FF0000"/>
                </a:solidFill>
                <a:effectLst>
                  <a:outerShdw blurRad="38100" dist="38100" dir="2700000" algn="tl">
                    <a:srgbClr val="000000">
                      <a:alpha val="43137"/>
                    </a:srgbClr>
                  </a:outerShdw>
                </a:effectLst>
              </a:rPr>
              <a:t>陪考造冊表單</a:t>
            </a:r>
            <a:r>
              <a:rPr lang="zh-TW" altLang="en-US" sz="3600" b="1" dirty="0" smtClean="0"/>
              <a:t>交予工作人員備查</a:t>
            </a:r>
            <a:r>
              <a:rPr lang="zh-TW" altLang="zh-TW" sz="3600" b="1" dirty="0" smtClean="0"/>
              <a:t>。</a:t>
            </a:r>
            <a:endParaRPr lang="en-US" altLang="zh-TW" sz="3600" b="1" dirty="0" smtClean="0"/>
          </a:p>
          <a:p>
            <a:r>
              <a:rPr lang="zh-TW" altLang="en-US" sz="3200" b="1" dirty="0">
                <a:solidFill>
                  <a:srgbClr val="C00000"/>
                </a:solidFill>
              </a:rPr>
              <a:t>陪考人員請於家</a:t>
            </a:r>
            <a:r>
              <a:rPr lang="zh-TW" altLang="en-US" sz="3200" b="1" dirty="0" smtClean="0">
                <a:solidFill>
                  <a:srgbClr val="C00000"/>
                </a:solidFill>
              </a:rPr>
              <a:t>中量好體溫，若有發燒或呼吸道症狀請勿進入校園</a:t>
            </a:r>
            <a:r>
              <a:rPr lang="zh-TW" altLang="zh-TW" sz="3200" b="1" dirty="0">
                <a:solidFill>
                  <a:srgbClr val="C00000"/>
                </a:solidFill>
              </a:rPr>
              <a:t>。</a:t>
            </a:r>
          </a:p>
        </p:txBody>
      </p:sp>
      <p:sp>
        <p:nvSpPr>
          <p:cNvPr id="2" name="標題 1"/>
          <p:cNvSpPr>
            <a:spLocks noGrp="1"/>
          </p:cNvSpPr>
          <p:nvPr>
            <p:ph type="title"/>
          </p:nvPr>
        </p:nvSpPr>
        <p:spPr/>
        <p:txBody>
          <a:bodyPr>
            <a:noAutofit/>
          </a:bodyPr>
          <a:lstStyle/>
          <a:p>
            <a:r>
              <a:rPr lang="zh-TW" altLang="en-US" sz="2900" b="1" dirty="0" smtClean="0"/>
              <a:t>考試當天（</a:t>
            </a:r>
            <a:r>
              <a:rPr lang="en-US" altLang="zh-TW" sz="2900" b="1" dirty="0" smtClean="0"/>
              <a:t>4/18.4/19</a:t>
            </a:r>
            <a:r>
              <a:rPr lang="zh-TW" altLang="en-US" sz="2900" b="1" dirty="0" smtClean="0"/>
              <a:t>）</a:t>
            </a:r>
            <a:r>
              <a:rPr lang="en-US" altLang="zh-TW" sz="2900" b="1" dirty="0"/>
              <a:t/>
            </a:r>
            <a:br>
              <a:rPr lang="en-US" altLang="zh-TW" sz="2900" b="1" dirty="0"/>
            </a:br>
            <a:r>
              <a:rPr lang="zh-TW" altLang="en-US" sz="2900" b="1" dirty="0" smtClean="0"/>
              <a:t>防疫</a:t>
            </a:r>
            <a:r>
              <a:rPr lang="zh-TW" altLang="en-US" sz="2900" b="1" dirty="0"/>
              <a:t>相關</a:t>
            </a:r>
            <a:r>
              <a:rPr lang="zh-TW" altLang="en-US" sz="2900" b="1" dirty="0" smtClean="0"/>
              <a:t>措施注意事項</a:t>
            </a:r>
            <a:endParaRPr lang="zh-TW" altLang="en-US" sz="2900" b="1" dirty="0"/>
          </a:p>
        </p:txBody>
      </p:sp>
    </p:spTree>
    <p:extLst>
      <p:ext uri="{BB962C8B-B14F-4D97-AF65-F5344CB8AC3E}">
        <p14:creationId xmlns:p14="http://schemas.microsoft.com/office/powerpoint/2010/main" val="22075928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395536" y="2564904"/>
            <a:ext cx="8136904" cy="2304256"/>
          </a:xfrm>
        </p:spPr>
        <p:txBody>
          <a:bodyPr>
            <a:noAutofit/>
          </a:bodyPr>
          <a:lstStyle/>
          <a:p>
            <a:pPr algn="ctr"/>
            <a:endParaRPr lang="en-US" altLang="zh-TW" sz="6000" dirty="0" smtClean="0"/>
          </a:p>
          <a:p>
            <a:r>
              <a:rPr lang="zh-TW" altLang="en-US" sz="6000" dirty="0" smtClean="0"/>
              <a:t>      </a:t>
            </a:r>
            <a:r>
              <a:rPr lang="zh-TW" altLang="en-US" sz="6000" dirty="0" smtClean="0">
                <a:solidFill>
                  <a:srgbClr val="7030A0"/>
                </a:solidFill>
                <a:effectLst>
                  <a:outerShdw blurRad="38100" dist="38100" dir="2700000" algn="tl">
                    <a:srgbClr val="000000">
                      <a:alpha val="43137"/>
                    </a:srgbClr>
                  </a:outerShdw>
                </a:effectLst>
              </a:rPr>
              <a:t>防疫工作一起來！</a:t>
            </a:r>
            <a:endParaRPr lang="en-US" altLang="zh-TW" sz="6000" dirty="0" smtClean="0">
              <a:solidFill>
                <a:srgbClr val="7030A0"/>
              </a:solidFill>
              <a:effectLst>
                <a:outerShdw blurRad="38100" dist="38100" dir="2700000" algn="tl">
                  <a:srgbClr val="000000">
                    <a:alpha val="43137"/>
                  </a:srgbClr>
                </a:outerShdw>
              </a:effectLst>
            </a:endParaRPr>
          </a:p>
          <a:p>
            <a:r>
              <a:rPr lang="zh-TW" altLang="en-US" sz="6000" dirty="0" smtClean="0"/>
              <a:t>      </a:t>
            </a:r>
            <a:r>
              <a:rPr lang="zh-TW" altLang="en-US" sz="6000" dirty="0" smtClean="0">
                <a:effectLst>
                  <a:outerShdw blurRad="38100" dist="38100" dir="2700000" algn="tl">
                    <a:srgbClr val="000000">
                      <a:alpha val="43137"/>
                    </a:srgbClr>
                  </a:outerShdw>
                </a:effectLst>
              </a:rPr>
              <a:t>復旦國小感謝您！</a:t>
            </a:r>
            <a:endParaRPr lang="zh-TW" altLang="en-US" sz="6000" dirty="0">
              <a:effectLst>
                <a:outerShdw blurRad="38100" dist="38100" dir="2700000" algn="tl">
                  <a:srgbClr val="000000">
                    <a:alpha val="43137"/>
                  </a:srgbClr>
                </a:outerShdw>
              </a:effectLst>
            </a:endParaRPr>
          </a:p>
        </p:txBody>
      </p:sp>
      <p:sp>
        <p:nvSpPr>
          <p:cNvPr id="2" name="標題 1"/>
          <p:cNvSpPr>
            <a:spLocks noGrp="1"/>
          </p:cNvSpPr>
          <p:nvPr>
            <p:ph type="title"/>
          </p:nvPr>
        </p:nvSpPr>
        <p:spPr/>
        <p:txBody>
          <a:bodyPr>
            <a:noAutofit/>
          </a:bodyPr>
          <a:lstStyle/>
          <a:p>
            <a:r>
              <a:rPr lang="zh-TW" altLang="en-US" sz="2900" b="1" dirty="0"/>
              <a:t>鑑定</a:t>
            </a:r>
            <a:r>
              <a:rPr lang="zh-TW" altLang="en-US" sz="2900" b="1" dirty="0" smtClean="0"/>
              <a:t>報名及考試當天</a:t>
            </a:r>
            <a:r>
              <a:rPr lang="en-US" altLang="zh-TW" sz="2900" b="1" dirty="0"/>
              <a:t/>
            </a:r>
            <a:br>
              <a:rPr lang="en-US" altLang="zh-TW" sz="2900" b="1" dirty="0"/>
            </a:br>
            <a:r>
              <a:rPr lang="zh-TW" altLang="en-US" sz="2900" b="1" dirty="0" smtClean="0"/>
              <a:t>防疫</a:t>
            </a:r>
            <a:r>
              <a:rPr lang="zh-TW" altLang="en-US" sz="2900" b="1" dirty="0"/>
              <a:t>相關</a:t>
            </a:r>
            <a:r>
              <a:rPr lang="zh-TW" altLang="en-US" sz="2900" b="1" dirty="0" smtClean="0"/>
              <a:t>措施注意事項</a:t>
            </a:r>
            <a:endParaRPr lang="zh-TW" altLang="en-US" sz="2900" b="1" dirty="0"/>
          </a:p>
        </p:txBody>
      </p:sp>
    </p:spTree>
    <p:extLst>
      <p:ext uri="{BB962C8B-B14F-4D97-AF65-F5344CB8AC3E}">
        <p14:creationId xmlns:p14="http://schemas.microsoft.com/office/powerpoint/2010/main" val="309018613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波形">
  <a:themeElements>
    <a:clrScheme name="波形">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波形">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波形">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229</TotalTime>
  <Words>489</Words>
  <Application>Microsoft Office PowerPoint</Application>
  <PresentationFormat>如螢幕大小 (4:3)</PresentationFormat>
  <Paragraphs>36</Paragraphs>
  <Slides>8</Slides>
  <Notes>7</Notes>
  <HiddenSlides>0</HiddenSlides>
  <MMClips>0</MMClips>
  <ScaleCrop>false</ScaleCrop>
  <HeadingPairs>
    <vt:vector size="4" baseType="variant">
      <vt:variant>
        <vt:lpstr>佈景主題</vt:lpstr>
      </vt:variant>
      <vt:variant>
        <vt:i4>1</vt:i4>
      </vt:variant>
      <vt:variant>
        <vt:lpstr>投影片標題</vt:lpstr>
      </vt:variant>
      <vt:variant>
        <vt:i4>8</vt:i4>
      </vt:variant>
    </vt:vector>
  </HeadingPairs>
  <TitlesOfParts>
    <vt:vector size="9" baseType="lpstr">
      <vt:lpstr>波形</vt:lpstr>
      <vt:lpstr>109學年度桃園市國民中小學藝術才能 舞蹈班鑑定招生報名及考試當天 防疫相關措施注意事項</vt:lpstr>
      <vt:lpstr>鑑定報名（3/16～3/20） 防疫相關措施注意事項</vt:lpstr>
      <vt:lpstr>鑑定報名（3/16～3/20） 防疫相關措施注意事項</vt:lpstr>
      <vt:lpstr>鑑定報名（3/16～3/20） 防疫相關措施注意事項</vt:lpstr>
      <vt:lpstr>考試當天（4/18.4/19） 防疫相關措施注意事項</vt:lpstr>
      <vt:lpstr>考試當天（4/18.4/19） 防疫相關措施注意事項</vt:lpstr>
      <vt:lpstr>考試當天（4/18.4/19） 防疫相關措施注意事項</vt:lpstr>
      <vt:lpstr>鑑定報名及考試當天 防疫相關措施注意事項</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鑑定報名及考試當天 防疫相關措施注意事項</dc:title>
  <dc:creator>輔導主任</dc:creator>
  <cp:lastModifiedBy>輔導主任</cp:lastModifiedBy>
  <cp:revision>30</cp:revision>
  <cp:lastPrinted>2020-03-02T02:39:21Z</cp:lastPrinted>
  <dcterms:created xsi:type="dcterms:W3CDTF">2020-02-26T02:33:06Z</dcterms:created>
  <dcterms:modified xsi:type="dcterms:W3CDTF">2020-03-12T02:30:28Z</dcterms:modified>
</cp:coreProperties>
</file>