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305" r:id="rId3"/>
    <p:sldId id="262" r:id="rId4"/>
    <p:sldId id="257" r:id="rId5"/>
    <p:sldId id="258" r:id="rId6"/>
    <p:sldId id="269" r:id="rId7"/>
    <p:sldId id="271" r:id="rId8"/>
    <p:sldId id="270" r:id="rId9"/>
    <p:sldId id="266" r:id="rId10"/>
    <p:sldId id="259" r:id="rId11"/>
    <p:sldId id="272" r:id="rId12"/>
    <p:sldId id="275" r:id="rId13"/>
    <p:sldId id="267" r:id="rId14"/>
    <p:sldId id="273" r:id="rId15"/>
    <p:sldId id="274" r:id="rId16"/>
    <p:sldId id="265" r:id="rId17"/>
    <p:sldId id="264" r:id="rId18"/>
    <p:sldId id="278" r:id="rId19"/>
    <p:sldId id="279" r:id="rId20"/>
    <p:sldId id="280" r:id="rId21"/>
    <p:sldId id="276" r:id="rId22"/>
    <p:sldId id="282" r:id="rId23"/>
    <p:sldId id="277" r:id="rId24"/>
    <p:sldId id="263" r:id="rId25"/>
    <p:sldId id="285" r:id="rId26"/>
    <p:sldId id="286" r:id="rId27"/>
    <p:sldId id="302" r:id="rId28"/>
    <p:sldId id="303" r:id="rId29"/>
    <p:sldId id="304" r:id="rId30"/>
    <p:sldId id="301" r:id="rId31"/>
    <p:sldId id="283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87" autoAdjust="0"/>
  </p:normalViewPr>
  <p:slideViewPr>
    <p:cSldViewPr>
      <p:cViewPr varScale="1">
        <p:scale>
          <a:sx n="94" d="100"/>
          <a:sy n="94" d="100"/>
        </p:scale>
        <p:origin x="1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6DA2C-51C3-46EC-AA8A-B9EE2927802B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6FA0D1FA-7EEE-4D44-834C-156150A91F22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替代技能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71FB5C61-87CB-4DDC-9134-853D43D69C7E}" type="parTrans" cxnId="{9414A004-F8F5-4DAD-8425-4E1EBD79A28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7BE7952-834A-40CD-BEEF-E70DF4333A85}" type="sibTrans" cxnId="{9414A004-F8F5-4DAD-8425-4E1EBD79A28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2AA95F0-B962-43DF-BEF3-DE96E8538D26}">
      <dgm:prSet phldrT="[文字]" custT="1"/>
      <dgm:spPr/>
      <dgm:t>
        <a:bodyPr/>
        <a:lstStyle/>
        <a:p>
          <a:pPr>
            <a:lnSpc>
              <a:spcPct val="150000"/>
            </a:lnSpc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溝通、社會和休閒技能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5CFFE513-C120-48E1-BB05-A5B27925B864}" type="parTrans" cxnId="{2E749F44-C4C7-423D-ADA5-6FFACAF4A6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8DD563F1-395C-4539-BC4C-143A62E9815B}" type="sibTrans" cxnId="{2E749F44-C4C7-423D-ADA5-6FFACAF4A647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CAF166E-6E8A-4781-BCA5-E1F6A6537458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因應和容忍技能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0597D70-BC20-4363-8195-982422515FB5}" type="parTrans" cxnId="{867E59A9-DB11-4EF7-A53B-41F807EEF0AE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4609B06-C50F-4E47-A99F-9FE3D364C868}" type="sibTrans" cxnId="{867E59A9-DB11-4EF7-A53B-41F807EEF0AE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C91769D-F279-4D14-B485-36E6F9672D97}">
      <dgm:prSet phldrT="[文字]" custT="1"/>
      <dgm:spPr/>
      <dgm:t>
        <a:bodyPr/>
        <a:lstStyle/>
        <a:p>
          <a:pPr>
            <a:lnSpc>
              <a:spcPct val="150000"/>
            </a:lnSpc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情緒調整、自我控制、問題解決、等待和輪流等技能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FCEA702-3661-4A90-AA7B-49D370BE3508}" type="parTrans" cxnId="{C907275B-70C5-4E31-A6C3-DFD0B094BBA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5F05362-334D-4CA7-AB7B-18B409537076}" type="sibTrans" cxnId="{C907275B-70C5-4E31-A6C3-DFD0B094BBA6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7CA9DEC-5EFD-43E0-8DE6-2BF0E78C8437}">
      <dgm:prSet phldrT="[文字]" custT="1"/>
      <dgm:spPr/>
      <dgm:t>
        <a:bodyPr/>
        <a:lstStyle/>
        <a:p>
          <a:pPr>
            <a:lnSpc>
              <a:spcPct val="150000"/>
            </a:lnSpc>
          </a:pP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溝通、社會、做選擇和做決定的技能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468E01F6-93D5-44FA-9B82-864E50AC35C6}" type="parTrans" cxnId="{29A326B6-314F-48C4-ABA4-02F8E634954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B123AABD-60D8-44AD-9F98-B100E1860CC5}" type="sibTrans" cxnId="{29A326B6-314F-48C4-ABA4-02F8E6349548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DC061D9E-2486-4A4D-9144-2720988EBEE6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一般適應技能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B2D8BF9-D34A-4BCB-BAF5-B20B9C1E44D4}" type="parTrans" cxnId="{8E3D2D64-2423-40EA-9FB7-EF70196FC2CA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788156ED-2B29-4BF5-AAF2-E477280717B9}" type="sibTrans" cxnId="{8E3D2D64-2423-40EA-9FB7-EF70196FC2CA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BAFA90F-E510-4B1A-BD27-340313A035C7}" type="pres">
      <dgm:prSet presAssocID="{D506DA2C-51C3-46EC-AA8A-B9EE292780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980938-B54F-4862-B9B4-FD496AE7CA57}" type="pres">
      <dgm:prSet presAssocID="{6FA0D1FA-7EEE-4D44-834C-156150A91F22}" presName="parentText" presStyleLbl="node1" presStyleIdx="0" presStyleCnt="3" custScaleY="66478" custLinFactNeighborX="-90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E8BC76-F849-492C-9E6C-75E2759DF8C2}" type="pres">
      <dgm:prSet presAssocID="{6FA0D1FA-7EEE-4D44-834C-156150A91F2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FD1B69-3FEF-479F-A44C-5636705FCCF0}" type="pres">
      <dgm:prSet presAssocID="{ECAF166E-6E8A-4781-BCA5-E1F6A6537458}" presName="parentText" presStyleLbl="node1" presStyleIdx="1" presStyleCnt="3" custScaleY="6007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84C50-230D-440B-A415-90347C5CD766}" type="pres">
      <dgm:prSet presAssocID="{ECAF166E-6E8A-4781-BCA5-E1F6A653745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58097-3E27-48CA-A0C7-D4CE42415420}" type="pres">
      <dgm:prSet presAssocID="{DC061D9E-2486-4A4D-9144-2720988EBEE6}" presName="parentText" presStyleLbl="node1" presStyleIdx="2" presStyleCnt="3" custScaleY="609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07985B-D922-432E-AF01-83C7A19764BC}" type="pres">
      <dgm:prSet presAssocID="{DC061D9E-2486-4A4D-9144-2720988EBEE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07275B-70C5-4E31-A6C3-DFD0B094BBA6}" srcId="{ECAF166E-6E8A-4781-BCA5-E1F6A6537458}" destId="{5C91769D-F279-4D14-B485-36E6F9672D97}" srcOrd="0" destOrd="0" parTransId="{AFCEA702-3661-4A90-AA7B-49D370BE3508}" sibTransId="{55F05362-334D-4CA7-AB7B-18B409537076}"/>
    <dgm:cxn modelId="{3C41FBAE-A1C0-43E3-8ABD-357CE8C9B110}" type="presOf" srcId="{17CA9DEC-5EFD-43E0-8DE6-2BF0E78C8437}" destId="{C607985B-D922-432E-AF01-83C7A19764BC}" srcOrd="0" destOrd="0" presId="urn:microsoft.com/office/officeart/2005/8/layout/vList2"/>
    <dgm:cxn modelId="{8E3D2D64-2423-40EA-9FB7-EF70196FC2CA}" srcId="{D506DA2C-51C3-46EC-AA8A-B9EE2927802B}" destId="{DC061D9E-2486-4A4D-9144-2720988EBEE6}" srcOrd="2" destOrd="0" parTransId="{DB2D8BF9-D34A-4BCB-BAF5-B20B9C1E44D4}" sibTransId="{788156ED-2B29-4BF5-AAF2-E477280717B9}"/>
    <dgm:cxn modelId="{C335094B-624C-4CCF-929F-DEADF41D0F2F}" type="presOf" srcId="{5C91769D-F279-4D14-B485-36E6F9672D97}" destId="{BD884C50-230D-440B-A415-90347C5CD766}" srcOrd="0" destOrd="0" presId="urn:microsoft.com/office/officeart/2005/8/layout/vList2"/>
    <dgm:cxn modelId="{3812F5F6-1584-4782-A4F6-3362F0200504}" type="presOf" srcId="{D506DA2C-51C3-46EC-AA8A-B9EE2927802B}" destId="{5BAFA90F-E510-4B1A-BD27-340313A035C7}" srcOrd="0" destOrd="0" presId="urn:microsoft.com/office/officeart/2005/8/layout/vList2"/>
    <dgm:cxn modelId="{75EABA58-7030-4BC5-8E06-CC2BD74299FA}" type="presOf" srcId="{ECAF166E-6E8A-4781-BCA5-E1F6A6537458}" destId="{E9FD1B69-3FEF-479F-A44C-5636705FCCF0}" srcOrd="0" destOrd="0" presId="urn:microsoft.com/office/officeart/2005/8/layout/vList2"/>
    <dgm:cxn modelId="{BECC3CC8-A572-48E0-8FB4-571D5DB112D6}" type="presOf" srcId="{DC061D9E-2486-4A4D-9144-2720988EBEE6}" destId="{23958097-3E27-48CA-A0C7-D4CE42415420}" srcOrd="0" destOrd="0" presId="urn:microsoft.com/office/officeart/2005/8/layout/vList2"/>
    <dgm:cxn modelId="{867E59A9-DB11-4EF7-A53B-41F807EEF0AE}" srcId="{D506DA2C-51C3-46EC-AA8A-B9EE2927802B}" destId="{ECAF166E-6E8A-4781-BCA5-E1F6A6537458}" srcOrd="1" destOrd="0" parTransId="{30597D70-BC20-4363-8195-982422515FB5}" sibTransId="{A4609B06-C50F-4E47-A99F-9FE3D364C868}"/>
    <dgm:cxn modelId="{29A326B6-314F-48C4-ABA4-02F8E6349548}" srcId="{DC061D9E-2486-4A4D-9144-2720988EBEE6}" destId="{17CA9DEC-5EFD-43E0-8DE6-2BF0E78C8437}" srcOrd="0" destOrd="0" parTransId="{468E01F6-93D5-44FA-9B82-864E50AC35C6}" sibTransId="{B123AABD-60D8-44AD-9F98-B100E1860CC5}"/>
    <dgm:cxn modelId="{B9B6A83C-52EB-480F-BC63-54E4DA1DBC1D}" type="presOf" srcId="{6FA0D1FA-7EEE-4D44-834C-156150A91F22}" destId="{04980938-B54F-4862-B9B4-FD496AE7CA57}" srcOrd="0" destOrd="0" presId="urn:microsoft.com/office/officeart/2005/8/layout/vList2"/>
    <dgm:cxn modelId="{F25883F5-139D-481B-AB0A-1627C66A310C}" type="presOf" srcId="{D2AA95F0-B962-43DF-BEF3-DE96E8538D26}" destId="{CDE8BC76-F849-492C-9E6C-75E2759DF8C2}" srcOrd="0" destOrd="0" presId="urn:microsoft.com/office/officeart/2005/8/layout/vList2"/>
    <dgm:cxn modelId="{2E749F44-C4C7-423D-ADA5-6FFACAF4A647}" srcId="{6FA0D1FA-7EEE-4D44-834C-156150A91F22}" destId="{D2AA95F0-B962-43DF-BEF3-DE96E8538D26}" srcOrd="0" destOrd="0" parTransId="{5CFFE513-C120-48E1-BB05-A5B27925B864}" sibTransId="{8DD563F1-395C-4539-BC4C-143A62E9815B}"/>
    <dgm:cxn modelId="{9414A004-F8F5-4DAD-8425-4E1EBD79A287}" srcId="{D506DA2C-51C3-46EC-AA8A-B9EE2927802B}" destId="{6FA0D1FA-7EEE-4D44-834C-156150A91F22}" srcOrd="0" destOrd="0" parTransId="{71FB5C61-87CB-4DDC-9134-853D43D69C7E}" sibTransId="{A7BE7952-834A-40CD-BEEF-E70DF4333A85}"/>
    <dgm:cxn modelId="{D0DD3979-0DA6-4C9F-AF7C-D6B239C99426}" type="presParOf" srcId="{5BAFA90F-E510-4B1A-BD27-340313A035C7}" destId="{04980938-B54F-4862-B9B4-FD496AE7CA57}" srcOrd="0" destOrd="0" presId="urn:microsoft.com/office/officeart/2005/8/layout/vList2"/>
    <dgm:cxn modelId="{A20D00D1-B4EA-464F-A38A-FF4D08487B78}" type="presParOf" srcId="{5BAFA90F-E510-4B1A-BD27-340313A035C7}" destId="{CDE8BC76-F849-492C-9E6C-75E2759DF8C2}" srcOrd="1" destOrd="0" presId="urn:microsoft.com/office/officeart/2005/8/layout/vList2"/>
    <dgm:cxn modelId="{25AF7771-1D44-4AA3-93F7-0BD50F26A6FA}" type="presParOf" srcId="{5BAFA90F-E510-4B1A-BD27-340313A035C7}" destId="{E9FD1B69-3FEF-479F-A44C-5636705FCCF0}" srcOrd="2" destOrd="0" presId="urn:microsoft.com/office/officeart/2005/8/layout/vList2"/>
    <dgm:cxn modelId="{58E4D5FA-37CB-4BB9-881F-6AC5985369A0}" type="presParOf" srcId="{5BAFA90F-E510-4B1A-BD27-340313A035C7}" destId="{BD884C50-230D-440B-A415-90347C5CD766}" srcOrd="3" destOrd="0" presId="urn:microsoft.com/office/officeart/2005/8/layout/vList2"/>
    <dgm:cxn modelId="{D6FBDB2E-61E2-4A3E-8E17-FEC3767AA5E7}" type="presParOf" srcId="{5BAFA90F-E510-4B1A-BD27-340313A035C7}" destId="{23958097-3E27-48CA-A0C7-D4CE42415420}" srcOrd="4" destOrd="0" presId="urn:microsoft.com/office/officeart/2005/8/layout/vList2"/>
    <dgm:cxn modelId="{8D0A42A8-A3CE-42D1-81C5-A6B107940950}" type="presParOf" srcId="{5BAFA90F-E510-4B1A-BD27-340313A035C7}" destId="{C607985B-D922-432E-AF01-83C7A19764B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80938-B54F-4862-B9B4-FD496AE7CA57}">
      <dsp:nvSpPr>
        <dsp:cNvPr id="0" name=""/>
        <dsp:cNvSpPr/>
      </dsp:nvSpPr>
      <dsp:spPr>
        <a:xfrm>
          <a:off x="0" y="36838"/>
          <a:ext cx="7992888" cy="5600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替代技能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7337" y="64175"/>
        <a:ext cx="7938214" cy="505336"/>
      </dsp:txXfrm>
    </dsp:sp>
    <dsp:sp modelId="{CDE8BC76-F849-492C-9E6C-75E2759DF8C2}">
      <dsp:nvSpPr>
        <dsp:cNvPr id="0" name=""/>
        <dsp:cNvSpPr/>
      </dsp:nvSpPr>
      <dsp:spPr>
        <a:xfrm>
          <a:off x="0" y="596849"/>
          <a:ext cx="799288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溝通、社會和休閒技能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596849"/>
        <a:ext cx="7992888" cy="745200"/>
      </dsp:txXfrm>
    </dsp:sp>
    <dsp:sp modelId="{E9FD1B69-3FEF-479F-A44C-5636705FCCF0}">
      <dsp:nvSpPr>
        <dsp:cNvPr id="0" name=""/>
        <dsp:cNvSpPr/>
      </dsp:nvSpPr>
      <dsp:spPr>
        <a:xfrm>
          <a:off x="0" y="1342049"/>
          <a:ext cx="7992888" cy="5060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因應和容忍技能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4703" y="1366752"/>
        <a:ext cx="7943482" cy="456632"/>
      </dsp:txXfrm>
    </dsp:sp>
    <dsp:sp modelId="{BD884C50-230D-440B-A415-90347C5CD766}">
      <dsp:nvSpPr>
        <dsp:cNvPr id="0" name=""/>
        <dsp:cNvSpPr/>
      </dsp:nvSpPr>
      <dsp:spPr>
        <a:xfrm>
          <a:off x="0" y="1848087"/>
          <a:ext cx="799288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情緒調整、自我控制、問題解決、等待和輪流等技能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848087"/>
        <a:ext cx="7992888" cy="745200"/>
      </dsp:txXfrm>
    </dsp:sp>
    <dsp:sp modelId="{23958097-3E27-48CA-A0C7-D4CE42415420}">
      <dsp:nvSpPr>
        <dsp:cNvPr id="0" name=""/>
        <dsp:cNvSpPr/>
      </dsp:nvSpPr>
      <dsp:spPr>
        <a:xfrm>
          <a:off x="0" y="2593287"/>
          <a:ext cx="7992888" cy="5131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一般適應技能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5048" y="2618335"/>
        <a:ext cx="7942792" cy="463009"/>
      </dsp:txXfrm>
    </dsp:sp>
    <dsp:sp modelId="{C607985B-D922-432E-AF01-83C7A19764BC}">
      <dsp:nvSpPr>
        <dsp:cNvPr id="0" name=""/>
        <dsp:cNvSpPr/>
      </dsp:nvSpPr>
      <dsp:spPr>
        <a:xfrm>
          <a:off x="0" y="3106393"/>
          <a:ext cx="799288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溝通、社會、做選擇和做決定的技能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106393"/>
        <a:ext cx="7992888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2022/10/23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6864" cy="165618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b="1" dirty="0" smtClean="0"/>
              <a:t>問題行為介入策略</a:t>
            </a:r>
            <a:r>
              <a:rPr lang="en-US" altLang="zh-TW" sz="6600" b="1" dirty="0" smtClean="0"/>
              <a:t>-</a:t>
            </a:r>
            <a:br>
              <a:rPr lang="en-US" altLang="zh-TW" sz="6600" b="1" dirty="0" smtClean="0"/>
            </a:br>
            <a:r>
              <a:rPr lang="zh-TW" altLang="en-US" sz="6600" b="1" dirty="0" smtClean="0"/>
              <a:t>                      行為分析</a:t>
            </a:r>
            <a:endParaRPr lang="zh-TW" altLang="en-US" sz="6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6190704" cy="861912"/>
          </a:xfrm>
        </p:spPr>
        <p:txBody>
          <a:bodyPr>
            <a:normAutofit/>
          </a:bodyPr>
          <a:lstStyle/>
          <a:p>
            <a:r>
              <a:rPr lang="zh-TW" altLang="en-US" sz="3200" b="1" smtClean="0">
                <a:latin typeface="華康標楷體" pitchFamily="65" charset="-120"/>
                <a:ea typeface="華康標楷體" pitchFamily="65" charset="-120"/>
              </a:rPr>
              <a:t>清</a:t>
            </a:r>
            <a:r>
              <a:rPr lang="zh-TW" altLang="en-US" sz="3200" b="1">
                <a:latin typeface="華康標楷體" pitchFamily="65" charset="-120"/>
                <a:ea typeface="華康標楷體" pitchFamily="65" charset="-120"/>
              </a:rPr>
              <a:t>華</a:t>
            </a:r>
            <a:r>
              <a:rPr lang="zh-TW" altLang="en-US" sz="3200" b="1" smtClean="0">
                <a:latin typeface="華康標楷體" pitchFamily="65" charset="-120"/>
                <a:ea typeface="華康標楷體" pitchFamily="65" charset="-120"/>
              </a:rPr>
              <a:t>大學</a:t>
            </a:r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特教系  孟瑛如</a:t>
            </a:r>
            <a:endParaRPr lang="zh-TW" altLang="en-US" sz="3200" b="1" dirty="0">
              <a:latin typeface="華康標楷體" pitchFamily="65" charset="-120"/>
              <a:ea typeface="華康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行為的功能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772816"/>
          <a:ext cx="8640961" cy="496855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具體做法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zh-TW" altLang="en-US" sz="2100" kern="1200" dirty="0" smtClean="0"/>
                        <a:t>消除或減少誘發的刺激</a:t>
                      </a:r>
                      <a:endParaRPr kumimoji="0" lang="zh-TW" altLang="en-US" sz="21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1.	</a:t>
                      </a:r>
                      <a:r>
                        <a:rPr lang="zh-TW" altLang="en-US" sz="2100" dirty="0" smtClean="0"/>
                        <a:t>有孩子看到紙屑會尖叫、看到窗簾一定要拉開，上課前先處理這些刺激。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/>
                        <a:t>若孩子有觸覺防禦，可準備中介物品減少刺激。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100" dirty="0" smtClean="0"/>
                        <a:t>加入正向行為的提示和刺激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1.	</a:t>
                      </a:r>
                      <a:r>
                        <a:rPr lang="zh-TW" altLang="en-US" sz="2100" dirty="0" smtClean="0"/>
                        <a:t>對學生描述正向行為的期待，並針對行為做演練與提示，同時運用增強物，協助學生監控行為。</a:t>
                      </a:r>
                      <a:endParaRPr lang="en-US" altLang="zh-TW" sz="2100" dirty="0" smtClean="0"/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  </a:t>
                      </a: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例如：學生剛上課時出現吵鬧行為，教師描述「坐在位置上保持安靜」的行為期待，接著演練與提示正向行為，搭配加分機制執行。</a:t>
                      </a:r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/>
                        <a:t>「少量多次給」、「相似物品逐漸替代」之方式逐減降低明確物品的需求。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2100" dirty="0" smtClean="0"/>
                        <a:t>設定清楚和適當的期待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以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簡單、正向</a:t>
                      </a:r>
                      <a:r>
                        <a:rPr lang="zh-TW" altLang="en-US" sz="2100" dirty="0" smtClean="0"/>
                        <a:t>語句訂定班規並說明違反的後果，貼在醒目處，提醒學生遵守，增進學生對環境的預測和控制。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12" y="11967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調整情境因素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行為的功能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1967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調整情境因素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753066"/>
          <a:ext cx="8640961" cy="47722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具體做法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/>
                        <a:t>建立明確、配合個體需求的作息表</a:t>
                      </a:r>
                      <a:endParaRPr kumimoji="0" lang="zh-TW" altLang="en-US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/>
                        <a:t>與學生一起制定作息表，明確的課程活動表及規律化的環境，能讓降低學生的不安及焦慮，也減少逃避功能之行為發生。</a:t>
                      </a:r>
                      <a:endParaRPr kumimoji="0" lang="zh-TW" altLang="en-US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/>
                        <a:t>妥善安排轉換時刻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zh-TW" altLang="en-US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kern="1200" dirty="0" smtClean="0"/>
                        <a:t>1.</a:t>
                      </a:r>
                      <a:r>
                        <a:rPr kumimoji="0" lang="zh-TW" altLang="en-US" sz="2100" kern="1200" dirty="0" smtClean="0"/>
                        <a:t>學生在轉換課程時</a:t>
                      </a:r>
                      <a:r>
                        <a:rPr kumimoji="0" lang="en-US" altLang="zh-TW" sz="2100" kern="1200" dirty="0" smtClean="0"/>
                        <a:t>(</a:t>
                      </a:r>
                      <a:r>
                        <a:rPr kumimoji="0" lang="zh-TW" altLang="en-US" sz="2100" kern="1200" dirty="0" smtClean="0"/>
                        <a:t>如剛上課</a:t>
                      </a:r>
                      <a:r>
                        <a:rPr kumimoji="0" lang="en-US" altLang="zh-TW" sz="2100" kern="1200" dirty="0" smtClean="0"/>
                        <a:t>)</a:t>
                      </a:r>
                      <a:r>
                        <a:rPr kumimoji="0" lang="zh-TW" altLang="en-US" sz="2100" kern="1200" dirty="0" smtClean="0"/>
                        <a:t> 易出現干擾行為，需事先準備好教材或安排準備時間可從事的活動設計，減少空檔時間。</a:t>
                      </a:r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100" kern="1200" dirty="0" smtClean="0"/>
                        <a:t>2.	</a:t>
                      </a:r>
                      <a:r>
                        <a:rPr kumimoji="0" lang="zh-TW" altLang="en-US" sz="2100" kern="1200" dirty="0" smtClean="0"/>
                        <a:t>安排一項學生喜愛的活動</a:t>
                      </a:r>
                      <a:r>
                        <a:rPr kumimoji="0" lang="en-US" altLang="zh-TW" sz="2100" kern="1200" dirty="0" smtClean="0"/>
                        <a:t>(</a:t>
                      </a:r>
                      <a:r>
                        <a:rPr kumimoji="0" lang="zh-TW" altLang="en-US" sz="2100" kern="1200" dirty="0" smtClean="0"/>
                        <a:t>讀故事書</a:t>
                      </a:r>
                      <a:r>
                        <a:rPr kumimoji="0" lang="en-US" altLang="zh-TW" sz="2100" kern="1200" dirty="0" smtClean="0"/>
                        <a:t>)</a:t>
                      </a:r>
                      <a:r>
                        <a:rPr kumimoji="0" lang="zh-TW" altLang="en-US" sz="2100" kern="1200" dirty="0" smtClean="0"/>
                        <a:t>，平穩轉換課程降低行為發生。</a:t>
                      </a:r>
                      <a:endParaRPr kumimoji="0" lang="zh-TW" altLang="en-US" sz="2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5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dirty="0" smtClean="0"/>
                        <a:t>預告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dirty="0" smtClean="0"/>
                        <a:t>若較難適應時間</a:t>
                      </a:r>
                      <a:r>
                        <a:rPr lang="en-US" altLang="zh-TW" sz="2100" dirty="0" smtClean="0"/>
                        <a:t>(</a:t>
                      </a:r>
                      <a:r>
                        <a:rPr lang="zh-TW" altLang="en-US" sz="2100" dirty="0" smtClean="0"/>
                        <a:t>彈性放假或補上課</a:t>
                      </a:r>
                      <a:r>
                        <a:rPr lang="en-US" altLang="zh-TW" sz="2100" dirty="0" smtClean="0"/>
                        <a:t>)</a:t>
                      </a:r>
                      <a:r>
                        <a:rPr lang="zh-TW" altLang="en-US" sz="2100" dirty="0" smtClean="0"/>
                        <a:t>或場地的轉換，可藉由提前拿月曆提示、影片預告等，讓學生有心理準備。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行為的功能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512" y="11967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調整課程或工作因素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0825" y="1772815"/>
          <a:ext cx="8640961" cy="4523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具體做法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7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dirty="0" smtClean="0"/>
                        <a:t>提供符合學生能力和需求的課程内容和教學活動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dirty="0" smtClean="0"/>
                        <a:t> 根據學生的能力，針對學習內容進行難度、題型喜好、學習需求調整。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/>
                        <a:t>教學活動設計為考量學生的學習特性，課堂中安排動態與靜態活動。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2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dirty="0" smtClean="0"/>
                        <a:t>改變互動方式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baseline="0" dirty="0" smtClean="0"/>
                        <a:t> </a:t>
                      </a:r>
                      <a:r>
                        <a:rPr lang="zh-TW" altLang="en-US" sz="2100" dirty="0" smtClean="0"/>
                        <a:t>調整表達方式，以「建議的口語」代替命令和威脅，用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溫柔且堅定</a:t>
                      </a:r>
                      <a:r>
                        <a:rPr lang="zh-TW" altLang="en-US" sz="2100" dirty="0" smtClean="0"/>
                        <a:t>的語氣給予指令。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</a:rPr>
                        <a:t>指令應清楚明確</a:t>
                      </a:r>
                      <a:r>
                        <a:rPr lang="zh-TW" altLang="en-US" sz="2100" dirty="0" smtClean="0"/>
                        <a:t>，避免模糊不清和鎖鏈式的命令，可搭配非語言、自然的提示。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3.	</a:t>
                      </a:r>
                      <a:r>
                        <a:rPr lang="zh-TW" altLang="en-US" sz="2100" dirty="0" smtClean="0"/>
                        <a:t>找到替代的方案，解決逃避刺激而產生干擾行為的問題點。</a:t>
                      </a: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例如：該行為是為了逃避身體被觸碰，則教師可利用中介物</a:t>
                      </a:r>
                      <a:r>
                        <a:rPr lang="en-US" altLang="zh-TW" sz="2100" dirty="0" smtClean="0">
                          <a:solidFill>
                            <a:srgbClr val="7030A0"/>
                          </a:solidFill>
                        </a:rPr>
                        <a:t>(</a:t>
                      </a: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如呼拉圈</a:t>
                      </a:r>
                      <a:r>
                        <a:rPr lang="en-US" altLang="zh-TW" sz="210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減緩學生被觸碰的刺激，減少行為的發生。</a:t>
                      </a:r>
                      <a:endParaRPr lang="zh-TW" altLang="en-US" sz="21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行為的功能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9512" y="11967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調整課程或工作因素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0825" y="1772815"/>
          <a:ext cx="8640961" cy="47812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1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具體做法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dirty="0" smtClean="0"/>
                        <a:t>調整學習或工作時間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dirty="0" smtClean="0"/>
                        <a:t>針對學生特性調整課堂學習時間，配合認知能力、注意力等限制將課堂時間分段，安排適度的學習和休息時間。</a:t>
                      </a:r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/>
                        <a:t>執行學習步驟分析、工作分析，給予易達成的機會，降低因逃避挫折感而產生之干擾行為的發生頻率。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2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100" dirty="0" smtClean="0"/>
                        <a:t>調整作業、工作內容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baseline="0" dirty="0" smtClean="0"/>
                        <a:t> </a:t>
                      </a:r>
                      <a:r>
                        <a:rPr lang="zh-TW" altLang="en-US" sz="2100" dirty="0" smtClean="0"/>
                        <a:t>針對學生的技能、背景知識、作業時間、題目認知能力等面向調整學習內容與份量。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2.	</a:t>
                      </a:r>
                      <a:r>
                        <a:rPr lang="zh-TW" altLang="en-US" sz="2100" dirty="0" smtClean="0"/>
                        <a:t>提供例題與示範協助學生學習，以多元作答</a:t>
                      </a:r>
                      <a:r>
                        <a:rPr lang="en-US" altLang="zh-TW" sz="2100" dirty="0" smtClean="0"/>
                        <a:t>(</a:t>
                      </a:r>
                      <a:r>
                        <a:rPr lang="zh-TW" altLang="en-US" sz="2100" dirty="0" smtClean="0"/>
                        <a:t>寫、說、指認</a:t>
                      </a:r>
                      <a:r>
                        <a:rPr lang="en-US" altLang="zh-TW" sz="2100" dirty="0" smtClean="0"/>
                        <a:t>)</a:t>
                      </a:r>
                      <a:r>
                        <a:rPr lang="zh-TW" altLang="en-US" sz="2100" dirty="0" smtClean="0"/>
                        <a:t>方式完成。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3.	</a:t>
                      </a:r>
                      <a:r>
                        <a:rPr lang="zh-TW" altLang="en-US" sz="2100" dirty="0" smtClean="0"/>
                        <a:t>包裝學生厭惡的事物，可用遊戲式課程</a:t>
                      </a:r>
                      <a:r>
                        <a:rPr lang="en-US" altLang="zh-TW" sz="2100" dirty="0" smtClean="0"/>
                        <a:t>(</a:t>
                      </a:r>
                      <a:r>
                        <a:rPr lang="zh-TW" altLang="en-US" sz="2100" dirty="0" smtClean="0"/>
                        <a:t>如大富翁、九宮格、桌遊、多媒體輔助教學</a:t>
                      </a:r>
                      <a:r>
                        <a:rPr lang="en-US" altLang="zh-TW" sz="2100" dirty="0" smtClean="0"/>
                        <a:t>)</a:t>
                      </a:r>
                      <a:r>
                        <a:rPr lang="zh-TW" altLang="en-US" sz="2100" dirty="0" smtClean="0"/>
                        <a:t>增強正向行為之動機，而減少逃避功能的負向行為。</a:t>
                      </a:r>
                      <a:endParaRPr lang="en-US" altLang="zh-TW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1226766"/>
          </a:xfrm>
        </p:spPr>
        <p:txBody>
          <a:bodyPr>
            <a:noAutofit/>
          </a:bodyPr>
          <a:lstStyle/>
          <a:p>
            <a:pPr marL="85725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在行為教導策略中，可區分為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替代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因應和容忍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一般適應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三種技能類型：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755576" y="2852936"/>
          <a:ext cx="79928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39552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行為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(Behavior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 簡稱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zh-TW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行為訓練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2808312"/>
          </a:xfrm>
        </p:spPr>
        <p:txBody>
          <a:bodyPr>
            <a:noAutofit/>
          </a:bodyPr>
          <a:lstStyle/>
          <a:p>
            <a:pPr marL="85725" lvl="0" indent="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依據學生的認知能力及學習特質，選擇適合的行為訓練策略，相關策略包括：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示範、行為塑造、提示、回饋、演練、提示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褪除、行為後效契約、時間延宕、社會故事、自我管理等</a:t>
            </a:r>
          </a:p>
          <a:p>
            <a:pPr marL="85725" indent="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79512" y="4005065"/>
          <a:ext cx="8856984" cy="2594568"/>
        </p:xfrm>
        <a:graphic>
          <a:graphicData uri="http://schemas.openxmlformats.org/drawingml/2006/table">
            <a:tbl>
              <a:tblPr/>
              <a:tblGrid>
                <a:gridCol w="184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技能類型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具體做法與實例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替代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技能</a:t>
                      </a: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無口語能力的自閉症學生，因想要寫字就會擅自離座到老師身旁，一直盯著老師看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可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透過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行為塑造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的策略逐步教導學生適當地表達意見的方法，如能使用圖卡或拿出鉛筆表達寫字的需求。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行為訓練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20" y="1340768"/>
          <a:ext cx="8784976" cy="5537547"/>
        </p:xfrm>
        <a:graphic>
          <a:graphicData uri="http://schemas.openxmlformats.org/drawingml/2006/table">
            <a:tbl>
              <a:tblPr/>
              <a:tblGrid>
                <a:gridCol w="182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技能類型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具體做法與實例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因應和容忍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技能</a:t>
                      </a: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若學生經常搶話或未舉手就發言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可使用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提示法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，教師可明確訂定上課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提示語或提示卡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，學生必須看到老師的手勢及聽到老師說「發言」的指令，才可舉手回答問題。</a:t>
                      </a:r>
                      <a:endParaRPr kumimoji="0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一般適應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技能</a:t>
                      </a: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若學生因作業難度無法完成作業，而開始哭鬧或發脾氣時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…</a:t>
                      </a:r>
                      <a:endParaRPr kumimoji="0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可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運用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自我教導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正向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語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言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結合</a:t>
                      </a: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自我增強</a:t>
                      </a:r>
                      <a:r>
                        <a:rPr kumimoji="0" lang="zh-TW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的策略，教導學生在面臨困難情境時與自己對話：「發脾氣不能解決問題、我很生氣但是我可以自己處理、我表現得很好」引導自己以適當的行為表達需求。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696" y="1196752"/>
            <a:ext cx="8686800" cy="4667349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「後果處理策略」指在行為問題發生後採取行動，以增加替代技巧的使用和減少行為問題產生的結果</a:t>
            </a:r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後果處理策略的運用可從下列三種目標著手</a:t>
            </a:r>
            <a:endParaRPr lang="zh-TW" altLang="en-US" sz="3000" dirty="0"/>
          </a:p>
        </p:txBody>
      </p:sp>
      <p:grpSp>
        <p:nvGrpSpPr>
          <p:cNvPr id="4" name="群組 3"/>
          <p:cNvGrpSpPr/>
          <p:nvPr/>
        </p:nvGrpSpPr>
        <p:grpSpPr>
          <a:xfrm>
            <a:off x="784646" y="3428999"/>
            <a:ext cx="8179842" cy="3384377"/>
            <a:chOff x="459507" y="2484142"/>
            <a:chExt cx="8179842" cy="3897186"/>
          </a:xfrm>
        </p:grpSpPr>
        <p:grpSp>
          <p:nvGrpSpPr>
            <p:cNvPr id="5" name="群組 13"/>
            <p:cNvGrpSpPr>
              <a:grpSpLocks/>
            </p:cNvGrpSpPr>
            <p:nvPr/>
          </p:nvGrpSpPr>
          <p:grpSpPr bwMode="auto">
            <a:xfrm>
              <a:off x="459507" y="2484142"/>
              <a:ext cx="2600325" cy="3883321"/>
              <a:chOff x="323528" y="2483715"/>
              <a:chExt cx="2600592" cy="3883472"/>
            </a:xfrm>
          </p:grpSpPr>
          <p:sp>
            <p:nvSpPr>
              <p:cNvPr id="12" name="手繪多邊形 11"/>
              <p:cNvSpPr/>
              <p:nvPr/>
            </p:nvSpPr>
            <p:spPr>
              <a:xfrm>
                <a:off x="323528" y="2483715"/>
                <a:ext cx="2600592" cy="494026"/>
              </a:xfrm>
              <a:custGeom>
                <a:avLst/>
                <a:gdLst>
                  <a:gd name="connsiteX0" fmla="*/ 0 w 2435333"/>
                  <a:gd name="connsiteY0" fmla="*/ 0 h 974133"/>
                  <a:gd name="connsiteX1" fmla="*/ 2435333 w 2435333"/>
                  <a:gd name="connsiteY1" fmla="*/ 0 h 974133"/>
                  <a:gd name="connsiteX2" fmla="*/ 2435333 w 2435333"/>
                  <a:gd name="connsiteY2" fmla="*/ 974133 h 974133"/>
                  <a:gd name="connsiteX3" fmla="*/ 0 w 2435333"/>
                  <a:gd name="connsiteY3" fmla="*/ 974133 h 974133"/>
                  <a:gd name="connsiteX4" fmla="*/ 0 w 2435333"/>
                  <a:gd name="connsiteY4" fmla="*/ 0 h 9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974133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974133"/>
                    </a:lnTo>
                    <a:lnTo>
                      <a:pt x="0" y="97413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400" dirty="0">
                    <a:latin typeface="標楷體" pitchFamily="65" charset="-120"/>
                    <a:ea typeface="標楷體" pitchFamily="65" charset="-120"/>
                  </a:rPr>
                  <a:t>減少行為問題</a:t>
                </a:r>
              </a:p>
            </p:txBody>
          </p:sp>
          <p:sp>
            <p:nvSpPr>
              <p:cNvPr id="13" name="手繪多邊形 12"/>
              <p:cNvSpPr/>
              <p:nvPr/>
            </p:nvSpPr>
            <p:spPr>
              <a:xfrm>
                <a:off x="323528" y="2977742"/>
                <a:ext cx="2600592" cy="3389445"/>
              </a:xfrm>
              <a:custGeom>
                <a:avLst/>
                <a:gdLst>
                  <a:gd name="connsiteX0" fmla="*/ 0 w 2435333"/>
                  <a:gd name="connsiteY0" fmla="*/ 0 h 3390074"/>
                  <a:gd name="connsiteX1" fmla="*/ 2435333 w 2435333"/>
                  <a:gd name="connsiteY1" fmla="*/ 0 h 3390074"/>
                  <a:gd name="connsiteX2" fmla="*/ 2435333 w 2435333"/>
                  <a:gd name="connsiteY2" fmla="*/ 3390074 h 3390074"/>
                  <a:gd name="connsiteX3" fmla="*/ 0 w 2435333"/>
                  <a:gd name="connsiteY3" fmla="*/ 3390074 h 3390074"/>
                  <a:gd name="connsiteX4" fmla="*/ 0 w 2435333"/>
                  <a:gd name="connsiteY4" fmla="*/ 0 h 33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3390074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3390074"/>
                    </a:lnTo>
                    <a:lnTo>
                      <a:pt x="0" y="33900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 spcCol="1270"/>
              <a:lstStyle/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運用消弱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邏輯後果</a:t>
                </a:r>
                <a:r>
                  <a:rPr kumimoji="0"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kumimoji="0" lang="zh-TW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反應代價、隔離、回歸原狀、過度矯正</a:t>
                </a:r>
                <a:r>
                  <a:rPr kumimoji="0" 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)</a:t>
                </a:r>
                <a:endParaRPr kumimoji="0" 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區別性增強</a:t>
                </a:r>
              </a:p>
            </p:txBody>
          </p:sp>
        </p:grpSp>
        <p:grpSp>
          <p:nvGrpSpPr>
            <p:cNvPr id="6" name="群組 14"/>
            <p:cNvGrpSpPr>
              <a:grpSpLocks/>
            </p:cNvGrpSpPr>
            <p:nvPr/>
          </p:nvGrpSpPr>
          <p:grpSpPr bwMode="auto">
            <a:xfrm>
              <a:off x="3287713" y="2484142"/>
              <a:ext cx="2289175" cy="3883321"/>
              <a:chOff x="3288203" y="2483715"/>
              <a:chExt cx="2289413" cy="3883472"/>
            </a:xfrm>
          </p:grpSpPr>
          <p:sp>
            <p:nvSpPr>
              <p:cNvPr id="10" name="手繪多邊形 9"/>
              <p:cNvSpPr/>
              <p:nvPr/>
            </p:nvSpPr>
            <p:spPr>
              <a:xfrm>
                <a:off x="3288203" y="2483715"/>
                <a:ext cx="2289413" cy="494026"/>
              </a:xfrm>
              <a:custGeom>
                <a:avLst/>
                <a:gdLst>
                  <a:gd name="connsiteX0" fmla="*/ 0 w 2435333"/>
                  <a:gd name="connsiteY0" fmla="*/ 0 h 974133"/>
                  <a:gd name="connsiteX1" fmla="*/ 2435333 w 2435333"/>
                  <a:gd name="connsiteY1" fmla="*/ 0 h 974133"/>
                  <a:gd name="connsiteX2" fmla="*/ 2435333 w 2435333"/>
                  <a:gd name="connsiteY2" fmla="*/ 974133 h 974133"/>
                  <a:gd name="connsiteX3" fmla="*/ 0 w 2435333"/>
                  <a:gd name="connsiteY3" fmla="*/ 974133 h 974133"/>
                  <a:gd name="connsiteX4" fmla="*/ 0 w 2435333"/>
                  <a:gd name="connsiteY4" fmla="*/ 0 h 9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974133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974133"/>
                    </a:lnTo>
                    <a:lnTo>
                      <a:pt x="0" y="97413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hueOff val="-12897"/>
                  <a:satOff val="-9251"/>
                  <a:lumOff val="-4902"/>
                  <a:alphaOff val="0"/>
                </a:schemeClr>
              </a:lnRef>
              <a:fillRef idx="1">
                <a:schemeClr val="accent5">
                  <a:hueOff val="-12897"/>
                  <a:satOff val="-9251"/>
                  <a:lumOff val="-4902"/>
                  <a:alphaOff val="0"/>
                </a:schemeClr>
              </a:fillRef>
              <a:effectRef idx="0">
                <a:schemeClr val="accent5">
                  <a:hueOff val="-12897"/>
                  <a:satOff val="-9251"/>
                  <a:lumOff val="-4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400" dirty="0">
                    <a:latin typeface="標楷體" pitchFamily="65" charset="-120"/>
                    <a:ea typeface="標楷體" pitchFamily="65" charset="-120"/>
                  </a:rPr>
                  <a:t>增加正向行為</a:t>
                </a:r>
              </a:p>
            </p:txBody>
          </p:sp>
          <p:sp>
            <p:nvSpPr>
              <p:cNvPr id="11" name="手繪多邊形 10"/>
              <p:cNvSpPr/>
              <p:nvPr/>
            </p:nvSpPr>
            <p:spPr>
              <a:xfrm>
                <a:off x="3288203" y="2977742"/>
                <a:ext cx="2289413" cy="3389445"/>
              </a:xfrm>
              <a:custGeom>
                <a:avLst/>
                <a:gdLst>
                  <a:gd name="connsiteX0" fmla="*/ 0 w 2435333"/>
                  <a:gd name="connsiteY0" fmla="*/ 0 h 3390074"/>
                  <a:gd name="connsiteX1" fmla="*/ 2435333 w 2435333"/>
                  <a:gd name="connsiteY1" fmla="*/ 0 h 3390074"/>
                  <a:gd name="connsiteX2" fmla="*/ 2435333 w 2435333"/>
                  <a:gd name="connsiteY2" fmla="*/ 3390074 h 3390074"/>
                  <a:gd name="connsiteX3" fmla="*/ 0 w 2435333"/>
                  <a:gd name="connsiteY3" fmla="*/ 3390074 h 3390074"/>
                  <a:gd name="connsiteX4" fmla="*/ 0 w 2435333"/>
                  <a:gd name="connsiteY4" fmla="*/ 0 h 33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3390074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3390074"/>
                    </a:lnTo>
                    <a:lnTo>
                      <a:pt x="0" y="33900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19533"/>
                  <a:satOff val="-8113"/>
                  <a:lumOff val="-1221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19533"/>
                  <a:satOff val="-8113"/>
                  <a:lumOff val="-1221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19533"/>
                  <a:satOff val="-8113"/>
                  <a:lumOff val="-122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 spcCol="1270"/>
              <a:lstStyle/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運用正增強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區別性增強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負增強</a:t>
                </a:r>
              </a:p>
            </p:txBody>
          </p:sp>
        </p:grpSp>
        <p:grpSp>
          <p:nvGrpSpPr>
            <p:cNvPr id="7" name="群組 15"/>
            <p:cNvGrpSpPr>
              <a:grpSpLocks/>
            </p:cNvGrpSpPr>
            <p:nvPr/>
          </p:nvGrpSpPr>
          <p:grpSpPr bwMode="auto">
            <a:xfrm>
              <a:off x="5796136" y="2484144"/>
              <a:ext cx="2843213" cy="3897184"/>
              <a:chOff x="6009664" y="2469851"/>
              <a:chExt cx="2843807" cy="3897336"/>
            </a:xfrm>
          </p:grpSpPr>
          <p:sp>
            <p:nvSpPr>
              <p:cNvPr id="8" name="手繪多邊形 7"/>
              <p:cNvSpPr/>
              <p:nvPr/>
            </p:nvSpPr>
            <p:spPr>
              <a:xfrm>
                <a:off x="6009664" y="2469851"/>
                <a:ext cx="2843807" cy="507892"/>
              </a:xfrm>
              <a:custGeom>
                <a:avLst/>
                <a:gdLst>
                  <a:gd name="connsiteX0" fmla="*/ 0 w 2435333"/>
                  <a:gd name="connsiteY0" fmla="*/ 0 h 974133"/>
                  <a:gd name="connsiteX1" fmla="*/ 2435333 w 2435333"/>
                  <a:gd name="connsiteY1" fmla="*/ 0 h 974133"/>
                  <a:gd name="connsiteX2" fmla="*/ 2435333 w 2435333"/>
                  <a:gd name="connsiteY2" fmla="*/ 974133 h 974133"/>
                  <a:gd name="connsiteX3" fmla="*/ 0 w 2435333"/>
                  <a:gd name="connsiteY3" fmla="*/ 974133 h 974133"/>
                  <a:gd name="connsiteX4" fmla="*/ 0 w 2435333"/>
                  <a:gd name="connsiteY4" fmla="*/ 0 h 97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974133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974133"/>
                    </a:lnTo>
                    <a:lnTo>
                      <a:pt x="0" y="97413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hueOff val="-25795"/>
                  <a:satOff val="-18503"/>
                  <a:lumOff val="-9803"/>
                  <a:alphaOff val="0"/>
                </a:schemeClr>
              </a:lnRef>
              <a:fillRef idx="1">
                <a:schemeClr val="accent5">
                  <a:hueOff val="-25795"/>
                  <a:satOff val="-18503"/>
                  <a:lumOff val="-9803"/>
                  <a:alphaOff val="0"/>
                </a:schemeClr>
              </a:fillRef>
              <a:effectRef idx="0">
                <a:schemeClr val="accent5">
                  <a:hueOff val="-25795"/>
                  <a:satOff val="-18503"/>
                  <a:lumOff val="-980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70688" tIns="97536" rIns="170688" bIns="97536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zh-TW" altLang="en-US" sz="2400" dirty="0">
                    <a:latin typeface="標楷體" pitchFamily="65" charset="-120"/>
                    <a:ea typeface="標楷體" pitchFamily="65" charset="-120"/>
                  </a:rPr>
                  <a:t>提示正向行為</a:t>
                </a: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6009664" y="2977742"/>
                <a:ext cx="2843807" cy="3389445"/>
              </a:xfrm>
              <a:custGeom>
                <a:avLst/>
                <a:gdLst>
                  <a:gd name="connsiteX0" fmla="*/ 0 w 2435333"/>
                  <a:gd name="connsiteY0" fmla="*/ 0 h 3390074"/>
                  <a:gd name="connsiteX1" fmla="*/ 2435333 w 2435333"/>
                  <a:gd name="connsiteY1" fmla="*/ 0 h 3390074"/>
                  <a:gd name="connsiteX2" fmla="*/ 2435333 w 2435333"/>
                  <a:gd name="connsiteY2" fmla="*/ 3390074 h 3390074"/>
                  <a:gd name="connsiteX3" fmla="*/ 0 w 2435333"/>
                  <a:gd name="connsiteY3" fmla="*/ 3390074 h 3390074"/>
                  <a:gd name="connsiteX4" fmla="*/ 0 w 2435333"/>
                  <a:gd name="connsiteY4" fmla="*/ 0 h 33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5333" h="3390074">
                    <a:moveTo>
                      <a:pt x="0" y="0"/>
                    </a:moveTo>
                    <a:lnTo>
                      <a:pt x="2435333" y="0"/>
                    </a:lnTo>
                    <a:lnTo>
                      <a:pt x="2435333" y="3390074"/>
                    </a:lnTo>
                    <a:lnTo>
                      <a:pt x="0" y="33900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39067"/>
                  <a:satOff val="-16225"/>
                  <a:lumOff val="-2442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39067"/>
                  <a:satOff val="-16225"/>
                  <a:lumOff val="-2442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39067"/>
                  <a:satOff val="-16225"/>
                  <a:lumOff val="-244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8016" tIns="128016" rIns="170688" bIns="192024" spcCol="1270"/>
              <a:lstStyle/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運用讚美和提示其他人表現的正向行為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矯正性回饋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重新指令</a:t>
                </a:r>
              </a:p>
              <a:p>
                <a:pPr marL="228600" lvl="1" indent="-228600" defTabSz="1066800" fontAlgn="auto">
                  <a:lnSpc>
                    <a:spcPct val="15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0" lang="zh-TW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以回顧和討論行為的過程中去解決問題</a:t>
                </a:r>
              </a:p>
            </p:txBody>
          </p:sp>
        </p:grpSp>
      </p:grpSp>
      <p:sp>
        <p:nvSpPr>
          <p:cNvPr id="14" name="文字方塊 13"/>
          <p:cNvSpPr txBox="1"/>
          <p:nvPr/>
        </p:nvSpPr>
        <p:spPr>
          <a:xfrm>
            <a:off x="755576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後果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(Consequences,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簡稱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zh-TW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850" y="417513"/>
            <a:ext cx="4824413" cy="779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18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參、課堂干擾行為處理策略─行為訓練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0" y="-17463"/>
          <a:ext cx="9144002" cy="689546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4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目標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具體做法與實例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zh-TW" sz="21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減少行為問題</a:t>
                      </a:r>
                      <a:endParaRPr lang="zh-TW" altLang="zh-TW" sz="2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lvl="0" indent="-271463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kumimoji="0" lang="zh-TW" altLang="zh-TW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削弱原則</a:t>
                      </a:r>
                      <a:r>
                        <a:rPr kumimoji="0" lang="zh-TW" altLang="zh-TW" sz="21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針對無傷害性的行為、只為博取注意的干擾行為採取不理會的方式因應。</a:t>
                      </a:r>
                    </a:p>
                    <a:p>
                      <a:pPr marL="271463" lvl="0" indent="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學生不斷搖晃桌椅製造聲響，教師採取忽略的回應。</a:t>
                      </a:r>
                    </a:p>
                    <a:p>
                      <a:pPr marL="271463" lvl="0" indent="-271463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邏輯後果：當學生出現問題行為時，教師給予干擾行為相關的、合理和具教育意義的不愉快後果。</a:t>
                      </a:r>
                    </a:p>
                    <a:p>
                      <a:pPr marL="542925" lvl="0" indent="-271463">
                        <a:lnSpc>
                          <a:spcPct val="150000"/>
                        </a:lnSpc>
                        <a:buClr>
                          <a:schemeClr val="tx1"/>
                        </a:buClr>
                        <a:buFont typeface="Wingdings" pitchFamily="2" charset="2"/>
                        <a:buChar char="Ø"/>
                      </a:pPr>
                      <a:r>
                        <a:rPr kumimoji="0" lang="zh-TW" altLang="zh-TW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反應代價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：某生上課亂丟同學鉛筆盒，若鉛筆盒損壞則必須賠償，若無損壞則要求學生道歉，讓學生負責任。</a:t>
                      </a:r>
                      <a:endParaRPr kumimoji="0" lang="en-US" altLang="zh-TW" sz="21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542925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隔離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：學生無法和同學合作完成學習單，教師撤除活動參與的機會，坐在教室另一空間隔離。</a:t>
                      </a:r>
                      <a:endParaRPr kumimoji="0" lang="en-US" altLang="zh-TW" sz="21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542925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回歸原狀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：某生用鉛筆在學習單上亂塗鴉，教師要求將學習上的塗鴉給擦掉。</a:t>
                      </a:r>
                    </a:p>
                    <a:p>
                      <a:pPr marL="542925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zh-TW" altLang="zh-TW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過度矯正</a:t>
                      </a:r>
                      <a:r>
                        <a:rPr kumimoji="0" lang="zh-TW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：某生上課不斷亂歪桌子，教師要求</a:t>
                      </a:r>
                      <a:r>
                        <a:rPr kumimoji="0" lang="zh-TW" altLang="zh-TW" sz="21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將全班的桌椅排整齊。</a:t>
                      </a:r>
                      <a:endParaRPr lang="zh-TW" altLang="zh-TW" sz="2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850" y="417513"/>
            <a:ext cx="4824413" cy="779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18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參、課堂干擾行為處理策略─行為訓練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0" y="-17463"/>
          <a:ext cx="9144002" cy="689546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4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</a:rPr>
                        <a:t>目標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</a:rPr>
                        <a:t>具體做法與實例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增加正向行為、</a:t>
                      </a:r>
                      <a:r>
                        <a:rPr kumimoji="0" lang="zh-TW" altLang="zh-TW" sz="2100" kern="1200" dirty="0" smtClean="0">
                          <a:solidFill>
                            <a:schemeClr val="dk1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減少行為問題</a:t>
                      </a:r>
                      <a:endParaRPr lang="zh-TW" altLang="zh-TW" sz="2100" kern="100" dirty="0">
                        <a:latin typeface="+mj-lt"/>
                        <a:ea typeface="標楷體" pitchFamily="65" charset="-120"/>
                        <a:cs typeface="Times New Roman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區分性增強：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以課堂常胡言亂語干擾秩序為例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)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(1)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區別性增強適當行為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en-US" altLang="zh-TW" sz="2100" kern="1200" dirty="0" err="1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DRA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：問題行為未出現，適當行為的發生率增加時給予增強。如：未出現胡言亂語，且保持安靜不說話，就可以獲得加分的機會。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(2)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區別性增強其它行為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en-US" altLang="zh-TW" sz="2100" kern="1200" dirty="0" err="1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DRO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：在特定時間內，只要問題行為沒有出現就能獲得增強。如：上課未出現胡言亂語，則可以獲得加分的機會。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(3)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區別性增強不相容行為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en-US" altLang="zh-TW" sz="2100" kern="1200" dirty="0" err="1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DRI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：設法增強和問題行為不相容的適當行為。如：當學生未出現胡言亂語，且說與上課相關的內容，則可以獲得加分的機會。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(4)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區別性增強低比率行為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en-US" altLang="zh-TW" sz="2100" kern="1200" dirty="0" err="1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DRL</a:t>
                      </a:r>
                      <a:r>
                        <a:rPr kumimoji="0" lang="en-US" altLang="zh-TW" sz="2100" kern="1200" dirty="0" smtClean="0">
                          <a:solidFill>
                            <a:srgbClr val="0070C0"/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：當問題行為的發生率降低時予以增強。如：上課出現胡言亂語的次數從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次變為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標楷體" pitchFamily="65" charset="-120"/>
                          <a:cs typeface="+mn-cs"/>
                        </a:rPr>
                        <a:t>次，則可以獲得加分的機會。</a:t>
                      </a:r>
                      <a:endParaRPr lang="zh-TW" altLang="zh-TW" sz="2100" kern="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標楷體" pitchFamily="65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正向行為支持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正向行為支持，它是「一種行為支持的方式（</a:t>
            </a:r>
            <a:r>
              <a:rPr lang="en-US" altLang="zh-TW" dirty="0"/>
              <a:t>approach</a:t>
            </a:r>
            <a:r>
              <a:rPr lang="zh-TW" altLang="en-US" dirty="0"/>
              <a:t>），包含</a:t>
            </a:r>
            <a:r>
              <a:rPr lang="zh-TW" altLang="en-US" dirty="0" smtClean="0"/>
              <a:t>有研究</a:t>
            </a:r>
            <a:r>
              <a:rPr lang="zh-TW" altLang="en-US" dirty="0"/>
              <a:t>根據的評量、介入和依數據資料做決定的持續性過程</a:t>
            </a:r>
            <a:r>
              <a:rPr lang="zh-TW" altLang="en-US" dirty="0" smtClean="0"/>
              <a:t>」，</a:t>
            </a:r>
            <a:r>
              <a:rPr lang="zh-TW" altLang="en-US" dirty="0"/>
              <a:t>並具有下列特徵：</a:t>
            </a:r>
            <a:r>
              <a:rPr lang="en-US" altLang="zh-TW" dirty="0"/>
              <a:t>1.</a:t>
            </a:r>
            <a:r>
              <a:rPr lang="zh-TW" altLang="en-US" dirty="0"/>
              <a:t>改善個體與相關他人的生活品質；</a:t>
            </a:r>
            <a:r>
              <a:rPr lang="en-US" altLang="zh-TW" dirty="0"/>
              <a:t>2.</a:t>
            </a:r>
            <a:r>
              <a:rPr lang="zh-TW" altLang="en-US" dirty="0"/>
              <a:t>強調由周遭他人於</a:t>
            </a:r>
            <a:r>
              <a:rPr lang="zh-TW" altLang="en-US" dirty="0" smtClean="0"/>
              <a:t>日常生活</a:t>
            </a:r>
            <a:r>
              <a:rPr lang="zh-TW" altLang="en-US" dirty="0"/>
              <a:t>情境中進行介入；</a:t>
            </a:r>
            <a:r>
              <a:rPr lang="en-US" altLang="zh-TW" dirty="0"/>
              <a:t>3.</a:t>
            </a:r>
            <a:r>
              <a:rPr lang="zh-TW" altLang="en-US" dirty="0"/>
              <a:t>強調介入的實用性、可接受度、適配性與主觀感受等社會效度</a:t>
            </a:r>
            <a:r>
              <a:rPr lang="zh-TW" altLang="en-US" dirty="0" smtClean="0"/>
              <a:t>；</a:t>
            </a:r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en-US" dirty="0"/>
              <a:t>使用多項要素的介入；</a:t>
            </a:r>
            <a:r>
              <a:rPr lang="en-US" altLang="zh-TW" dirty="0"/>
              <a:t>5.</a:t>
            </a:r>
            <a:r>
              <a:rPr lang="zh-TW" altLang="en-US" dirty="0"/>
              <a:t>聚焦系統性改變；</a:t>
            </a:r>
            <a:r>
              <a:rPr lang="en-US" altLang="zh-TW" dirty="0"/>
              <a:t>6.</a:t>
            </a:r>
            <a:r>
              <a:rPr lang="zh-TW" altLang="en-US" dirty="0"/>
              <a:t>看重行為教導與營造正向環境等</a:t>
            </a:r>
            <a:r>
              <a:rPr lang="zh-TW" altLang="en-US"/>
              <a:t>預防</a:t>
            </a:r>
            <a:r>
              <a:rPr lang="zh-TW" altLang="en-US" smtClean="0"/>
              <a:t>策略</a:t>
            </a:r>
            <a:r>
              <a:rPr lang="zh-TW" altLang="en-US" dirty="0"/>
              <a:t>；</a:t>
            </a:r>
            <a:r>
              <a:rPr lang="en-US" altLang="zh-TW" dirty="0"/>
              <a:t>7.</a:t>
            </a:r>
            <a:r>
              <a:rPr lang="zh-TW" altLang="en-US" dirty="0"/>
              <a:t>融合應用行為分析、心理學等多元理論的觀點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48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850" y="417513"/>
            <a:ext cx="4824413" cy="7794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1800" dirty="0" smtClean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參、課堂干擾行為處理策略─行為訓練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0" y="-17463"/>
          <a:ext cx="9144002" cy="70637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4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0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目標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具體做法與實例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39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提示正向行為</a:t>
                      </a:r>
                      <a:endParaRPr lang="zh-TW" altLang="zh-TW" sz="2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vert="eaVert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矯正性回饋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讓個體知道什麼樣的行為不被接受、不被接受的理由，以及此行為的後果。如：學生未舉手就發問，老師給予矯正性的回饋：「我知道你有問題，也很高興你因為太有興趣而急著問問題，但我一次只能回答一個問題，所以你不舉手，我就不會請你回答」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	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重新指令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：搭配矯正性回饋，除了指示個體停止行為問題外，並引導他從事正向行為。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呈前例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教師說：「我必須請你舉手，經過我同意後再發問」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	</a:t>
                      </a:r>
                      <a:r>
                        <a:rPr kumimoji="0" lang="zh-TW" altLang="en-US" sz="2100" kern="12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藉由回顧和討論行為過程去解決問題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，從「我今天犯的錯誤是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，我從錯誤中學到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；我今天碰到的問題是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，我要用</a:t>
                      </a:r>
                      <a:r>
                        <a:rPr kumimoji="0" lang="en-US" altLang="zh-TW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21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來解決問題」，在問題發生後複習之前教導的問題解決步驟。如：我今天在上課時沒經過允許就說話，這樣做會影響到別人上課，我很想要講話的時候，我應該要舉手等老師點我才可以說話，或是下課時再跟同學或老師說」</a:t>
                      </a:r>
                    </a:p>
                    <a:p>
                      <a:pPr marL="271463" lvl="0" indent="-271463" algn="l">
                        <a:lnSpc>
                          <a:spcPct val="150000"/>
                        </a:lnSpc>
                      </a:pPr>
                      <a:endParaRPr lang="zh-TW" altLang="zh-TW" sz="2100" kern="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-</a:t>
            </a:r>
            <a:r>
              <a:rPr lang="zh-TW" altLang="en-US" dirty="0" smtClean="0"/>
              <a:t>個案狀況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個案背景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9</a:t>
            </a:r>
            <a:r>
              <a:rPr lang="zh-TW" altLang="en-US" dirty="0" smtClean="0"/>
              <a:t>歲女生，由於緩讀就讀二年級，多重障礙中度女生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智障中度、輕度聽障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，平時佩戴助聽器。</a:t>
            </a:r>
            <a:endParaRPr lang="en-US" altLang="zh-TW" dirty="0" smtClean="0"/>
          </a:p>
          <a:p>
            <a:r>
              <a:rPr lang="zh-TW" altLang="en-US" dirty="0" smtClean="0"/>
              <a:t>優弱勢分析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-</a:t>
            </a:r>
            <a:r>
              <a:rPr lang="zh-TW" altLang="en-US" dirty="0" smtClean="0"/>
              <a:t>優勢能力</a:t>
            </a:r>
            <a:r>
              <a:rPr lang="en-US" altLang="zh-TW" dirty="0" smtClean="0"/>
              <a:t>:</a:t>
            </a:r>
            <a:r>
              <a:rPr lang="zh-TW" altLang="en-US" dirty="0" smtClean="0"/>
              <a:t>圖形配對能力佳、精細動作尚可，具有基本生活自理能力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-</a:t>
            </a:r>
            <a:r>
              <a:rPr lang="zh-TW" altLang="en-US" dirty="0" smtClean="0"/>
              <a:t>弱勢能力</a:t>
            </a:r>
            <a:r>
              <a:rPr lang="en-US" altLang="zh-TW" dirty="0" smtClean="0"/>
              <a:t>:</a:t>
            </a:r>
            <a:r>
              <a:rPr lang="zh-TW" altLang="en-US" dirty="0" smtClean="0"/>
              <a:t>聽覺理解能力不佳，僅能用短句或語詞表達；注意力不佳常分心；學習動機低落，不配合教師指令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-</a:t>
            </a:r>
            <a:r>
              <a:rPr lang="zh-TW" altLang="en-US" dirty="0" smtClean="0"/>
              <a:t>個案狀況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668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問題行為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083" t="1695" r="1440" b="1687"/>
          <a:stretch>
            <a:fillRect/>
          </a:stretch>
        </p:blipFill>
        <p:spPr bwMode="auto">
          <a:xfrm>
            <a:off x="611560" y="1704627"/>
            <a:ext cx="8136904" cy="515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r>
              <a:rPr lang="en-US" altLang="zh-TW" dirty="0" smtClean="0"/>
              <a:t>-</a:t>
            </a:r>
            <a:r>
              <a:rPr lang="zh-TW" altLang="en-US" dirty="0" smtClean="0"/>
              <a:t>個案行為之功能評量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33" t="1281" r="1111"/>
          <a:stretch>
            <a:fillRect/>
          </a:stretch>
        </p:blipFill>
        <p:spPr bwMode="auto">
          <a:xfrm>
            <a:off x="1907704" y="1124744"/>
            <a:ext cx="6408712" cy="57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3056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IEP</a:t>
            </a:r>
            <a:r>
              <a:rPr lang="zh-TW" altLang="en-US" dirty="0" smtClean="0"/>
              <a:t>行為問題處理</a:t>
            </a:r>
            <a:r>
              <a:rPr lang="en-US" altLang="zh-TW" dirty="0" smtClean="0"/>
              <a:t>-</a:t>
            </a:r>
            <a:r>
              <a:rPr lang="zh-TW" altLang="en-US" dirty="0" smtClean="0"/>
              <a:t>法規依據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/>
              <a:t>特殊教育法施行細則第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條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教育部，</a:t>
            </a:r>
            <a:r>
              <a:rPr lang="en-US" altLang="zh-TW" sz="2400" dirty="0" smtClean="0"/>
              <a:t>102)</a:t>
            </a:r>
          </a:p>
          <a:p>
            <a:pPr>
              <a:lnSpc>
                <a:spcPct val="12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個別化教育計畫</a:t>
            </a:r>
            <a:r>
              <a:rPr lang="zh-TW" altLang="en-US" sz="2400" dirty="0" smtClean="0"/>
              <a:t>，指運用團隊合作方式，針對身心障 礙學生個別特性所訂定之特殊教育及相關服務計畫；其內容包括下列事項 ： </a:t>
            </a:r>
            <a:endParaRPr lang="en-US" altLang="zh-TW" sz="2400" dirty="0" smtClean="0"/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一、學生能力現況、家庭狀況及需求評估。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二、學生所需特殊教育、相關服務及支持策略。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三、學年與學期教育目標、達成學期教育目標之評量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方式、日期及標準。 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具情緒與行為問題學生所需之行為功能介入方案  </a:t>
            </a:r>
            <a:endParaRPr lang="en-US" altLang="zh-TW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及行政支援。 </a:t>
            </a:r>
            <a:endParaRPr lang="en-US" altLang="zh-TW" sz="2400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280988">
              <a:lnSpc>
                <a:spcPct val="120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五、學生之轉銜輔導及服務內容。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行為分析與功能評量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295232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lt"/>
              </a:rPr>
              <a:t>行為分析法</a:t>
            </a:r>
            <a:r>
              <a:rPr lang="en-US" altLang="zh-TW" sz="2800" dirty="0" smtClean="0">
                <a:latin typeface="+mj-lt"/>
              </a:rPr>
              <a:t>(</a:t>
            </a:r>
            <a:r>
              <a:rPr lang="zh-TW" altLang="en-US" sz="2800" dirty="0" smtClean="0">
                <a:latin typeface="+mj-lt"/>
              </a:rPr>
              <a:t>又稱</a:t>
            </a:r>
            <a:r>
              <a:rPr lang="en-US" altLang="zh-TW" sz="2800" dirty="0" smtClean="0">
                <a:latin typeface="+mj-lt"/>
              </a:rPr>
              <a:t>ABC</a:t>
            </a:r>
            <a:r>
              <a:rPr lang="zh-TW" altLang="en-US" sz="2800" dirty="0" smtClean="0">
                <a:latin typeface="+mj-lt"/>
              </a:rPr>
              <a:t>法</a:t>
            </a:r>
            <a:r>
              <a:rPr lang="en-US" altLang="zh-TW" sz="2800" dirty="0" smtClean="0">
                <a:latin typeface="+mj-lt"/>
              </a:rPr>
              <a:t>) </a:t>
            </a:r>
            <a:r>
              <a:rPr lang="zh-TW" altLang="en-US" sz="2800" dirty="0" smtClean="0">
                <a:latin typeface="+mj-lt"/>
              </a:rPr>
              <a:t>：蒐集引起個體出現行為問題的個人、物和環境因素，並利用所這些資訊作為行為問題處理的依據，設計介入策略。</a:t>
            </a:r>
            <a:endParaRPr lang="en-US" altLang="zh-TW" sz="2800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掌握前事（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antecedents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sz="2800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行為（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behavior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B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sz="2800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後果（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consequences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C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 noChangeArrowheads="1"/>
          </p:cNvPicPr>
          <p:nvPr/>
        </p:nvPicPr>
        <p:blipFill>
          <a:blip r:embed="rId2" cstate="print"/>
          <a:srcRect b="18775"/>
          <a:stretch>
            <a:fillRect/>
          </a:stretch>
        </p:blipFill>
        <p:spPr bwMode="auto">
          <a:xfrm>
            <a:off x="539552" y="231884"/>
            <a:ext cx="7272808" cy="66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876256" y="594928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鈕文英</a:t>
            </a:r>
            <a:r>
              <a:rPr lang="en-US" altLang="zh-TW" sz="1400" dirty="0" smtClean="0"/>
              <a:t>(2009):</a:t>
            </a:r>
            <a:r>
              <a:rPr lang="zh-TW" altLang="en-US" sz="1400" dirty="0" smtClean="0"/>
              <a:t>身心障礙者的正向行為支持。台北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心理</a:t>
            </a:r>
            <a:endParaRPr lang="zh-TW" altLang="en-US" sz="1400" dirty="0"/>
          </a:p>
        </p:txBody>
      </p:sp>
      <p:pic>
        <p:nvPicPr>
          <p:cNvPr id="7" name="圖片 4"/>
          <p:cNvPicPr>
            <a:picLocks noChangeAspect="1" noChangeArrowheads="1"/>
          </p:cNvPicPr>
          <p:nvPr/>
        </p:nvPicPr>
        <p:blipFill>
          <a:blip r:embed="rId2" cstate="print"/>
          <a:srcRect t="91466" r="31174" b="5061"/>
          <a:stretch>
            <a:fillRect/>
          </a:stretch>
        </p:blipFill>
        <p:spPr bwMode="auto">
          <a:xfrm>
            <a:off x="4860032" y="404664"/>
            <a:ext cx="381652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24403" y="1495175"/>
            <a:ext cx="1800200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54874" y="4365104"/>
            <a:ext cx="4557286" cy="23762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79010" y="209422"/>
            <a:ext cx="1800200" cy="10801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44008" y="1484784"/>
            <a:ext cx="3168352" cy="1944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134848" y="14847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A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48037" y="4281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A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39952" y="1886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B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969046" y="146473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C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9743" y="188640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zh-TW" sz="2800" b="1" dirty="0" smtClean="0">
                <a:effectLst/>
              </a:rPr>
              <a:t>行為</a:t>
            </a:r>
            <a:r>
              <a:rPr lang="zh-TW" altLang="zh-TW" sz="2800" b="1" dirty="0">
                <a:effectLst/>
              </a:rPr>
              <a:t>功能介入</a:t>
            </a:r>
            <a:r>
              <a:rPr lang="zh-TW" altLang="zh-TW" sz="2800" b="1" dirty="0" smtClean="0">
                <a:effectLst/>
              </a:rPr>
              <a:t>方案</a:t>
            </a:r>
            <a:r>
              <a:rPr lang="en-US" altLang="zh-TW" sz="2800" b="1" dirty="0" smtClean="0">
                <a:effectLst/>
              </a:rPr>
              <a:t>-</a:t>
            </a:r>
            <a:r>
              <a:rPr lang="zh-TW" altLang="en-US" sz="2800" b="1" dirty="0" smtClean="0">
                <a:effectLst/>
              </a:rPr>
              <a:t>次及預防策略參考表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24744"/>
            <a:ext cx="8636686" cy="54162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092962" y="6540971"/>
            <a:ext cx="4848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200" dirty="0"/>
              <a:t>資料來源：翁素珍（</a:t>
            </a:r>
            <a:r>
              <a:rPr lang="en-US" altLang="zh-TW" sz="1200" dirty="0"/>
              <a:t>2018</a:t>
            </a:r>
            <a:r>
              <a:rPr lang="zh-TW" altLang="zh-TW" sz="1200" dirty="0"/>
              <a:t>）根據宜蘭特輔團及歷屆工作坊教師回饋修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3347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32" y="1295400"/>
            <a:ext cx="8424936" cy="5447643"/>
          </a:xfrm>
          <a:prstGeom prst="rect">
            <a:avLst/>
          </a:prstGeom>
        </p:spPr>
      </p:pic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304800" y="41813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effectLst/>
              </a:rPr>
              <a:t>行為功能介入方案</a:t>
            </a:r>
            <a:r>
              <a:rPr lang="en-US" altLang="zh-TW" sz="2800" b="1" dirty="0">
                <a:effectLst/>
              </a:rPr>
              <a:t>-</a:t>
            </a:r>
            <a:r>
              <a:rPr lang="zh-TW" altLang="en-US" sz="2800" b="1" dirty="0">
                <a:effectLst/>
              </a:rPr>
              <a:t>次及預防策略參考表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6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effectLst/>
              </a:rPr>
              <a:t>行為功能介入方案</a:t>
            </a:r>
            <a:r>
              <a:rPr lang="en-US" altLang="zh-TW" sz="2800" b="1" dirty="0">
                <a:effectLst/>
              </a:rPr>
              <a:t>-</a:t>
            </a:r>
            <a:r>
              <a:rPr lang="zh-TW" altLang="en-US" sz="2800" b="1" dirty="0">
                <a:effectLst/>
              </a:rPr>
              <a:t>次及預防策略參考表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12776"/>
            <a:ext cx="8686800" cy="313990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4800" y="4725144"/>
            <a:ext cx="85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/>
              <a:t>資料來源：洪儷瑜、鳳華、何美慧、張蓓莉、翁素珍（主編）（</a:t>
            </a:r>
            <a:r>
              <a:rPr lang="en-US" altLang="zh-TW" sz="1400" dirty="0"/>
              <a:t>2018</a:t>
            </a:r>
            <a:r>
              <a:rPr lang="zh-TW" altLang="zh-TW" sz="1400" dirty="0"/>
              <a:t>）。</a:t>
            </a:r>
            <a:r>
              <a:rPr lang="zh-TW" altLang="zh-TW" sz="1400" b="1" dirty="0"/>
              <a:t>特殊教育學生的正向行為支持</a:t>
            </a:r>
            <a:r>
              <a:rPr lang="zh-TW" altLang="zh-TW" sz="1400" dirty="0"/>
              <a:t>。新北市：心理。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482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行為問題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66997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課堂干擾行為，指其行為未經老師允許且使用不當的方式呈現，並與課程活動内容無關，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導致教學活動中斷或是妨礙他人與自身學習的情況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，且是教師、父母或重要他人期望能加以改善的行為，例如：擅自離座、製造噪音、尖叫、搶奪他人物品等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黃姿綾，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；鄧壽山，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；陳郁菁、鈕文英，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2004)</a:t>
            </a:r>
          </a:p>
          <a:p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身心障礙學生的個別差異大，相同的問題行為背後有可能蘊含不同意義，在發現學生的問題行為後，應了解問題行為產生的因果、背景等。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內容版面配置區 20"/>
          <p:cNvGrpSpPr>
            <a:grpSpLocks noGrp="1"/>
          </p:cNvGrpSpPr>
          <p:nvPr/>
        </p:nvGrpSpPr>
        <p:grpSpPr>
          <a:xfrm>
            <a:off x="417700" y="3128652"/>
            <a:ext cx="8377867" cy="1608204"/>
            <a:chOff x="202190" y="1505692"/>
            <a:chExt cx="8992369" cy="3467801"/>
          </a:xfrm>
        </p:grpSpPr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202190" y="2236643"/>
              <a:ext cx="2376488" cy="2736850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cs typeface="Arial" charset="0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gray">
            <a:xfrm>
              <a:off x="2555875" y="2139950"/>
              <a:ext cx="2303463" cy="2808288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rgbClr val="99CC00"/>
                </a:gs>
                <a:gs pos="50000">
                  <a:schemeClr val="bg1"/>
                </a:gs>
                <a:gs pos="100000">
                  <a:srgbClr val="99CC00"/>
                </a:gs>
              </a:gsLst>
              <a:lin ang="5400000" scaled="1"/>
            </a:gradFill>
            <a:ln w="38100" algn="ctr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cs typeface="Arial" charset="0"/>
              </a:endParaRP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gray">
            <a:xfrm>
              <a:off x="4787900" y="2139950"/>
              <a:ext cx="2232025" cy="2808288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rgbClr val="FF99CC"/>
                </a:gs>
                <a:gs pos="50000">
                  <a:schemeClr val="bg1"/>
                </a:gs>
                <a:gs pos="100000">
                  <a:srgbClr val="FF99CC"/>
                </a:gs>
              </a:gsLst>
              <a:lin ang="5400000" scaled="1"/>
            </a:gradFill>
            <a:ln w="38100" algn="ctr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cs typeface="Arial" charset="0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gray">
            <a:xfrm>
              <a:off x="6877050" y="2166312"/>
              <a:ext cx="2266950" cy="2736850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rgbClr val="CC99FF"/>
                </a:gs>
                <a:gs pos="50000">
                  <a:schemeClr val="bg1"/>
                </a:gs>
                <a:gs pos="100000">
                  <a:srgbClr val="CC99FF"/>
                </a:gs>
              </a:gsLst>
              <a:lin ang="5400000" scaled="1"/>
            </a:gradFill>
            <a:ln w="38100" algn="ctr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cs typeface="Arial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491231" y="3083083"/>
              <a:ext cx="1944688" cy="86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000" b="1" dirty="0">
                  <a:latin typeface="Arial" pitchFamily="34" charset="0"/>
                  <a:ea typeface="標楷體" pitchFamily="65" charset="-120"/>
                </a:rPr>
                <a:t>覺察行為前兆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001653" y="1505692"/>
              <a:ext cx="216554" cy="79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TW" altLang="en-US" b="1" dirty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123873" y="3037647"/>
              <a:ext cx="1944688" cy="86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000" b="1" dirty="0">
                  <a:latin typeface="Arial" pitchFamily="34" charset="0"/>
                  <a:ea typeface="標楷體" pitchFamily="65" charset="-120"/>
                </a:rPr>
                <a:t>處理者態度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3040410" y="3016718"/>
              <a:ext cx="1338493" cy="862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latin typeface="Arial" pitchFamily="34" charset="0"/>
                  <a:ea typeface="標楷體" pitchFamily="65" charset="-120"/>
                </a:rPr>
                <a:t>控制策略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7018002" y="2829762"/>
              <a:ext cx="2176557" cy="152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latin typeface="Arial" pitchFamily="34" charset="0"/>
                  <a:ea typeface="標楷體" pitchFamily="65" charset="-120"/>
                </a:rPr>
                <a:t>紀錄介入的過程</a:t>
              </a:r>
              <a:endParaRPr lang="en-US" altLang="zh-TW" sz="2000" b="1" dirty="0">
                <a:latin typeface="Arial" pitchFamily="34" charset="0"/>
                <a:ea typeface="標楷體" pitchFamily="65" charset="-120"/>
              </a:endParaRPr>
            </a:p>
            <a:p>
              <a:r>
                <a:rPr lang="zh-TW" altLang="en-US" sz="2000" b="1" dirty="0">
                  <a:latin typeface="Arial" pitchFamily="34" charset="0"/>
                  <a:ea typeface="標楷體" pitchFamily="65" charset="-120"/>
                </a:rPr>
                <a:t>和效果</a:t>
              </a:r>
              <a:endParaRPr lang="en-US" altLang="zh-TW" sz="2000" b="1" dirty="0">
                <a:latin typeface="Arial" pitchFamily="34" charset="0"/>
                <a:ea typeface="標楷體" pitchFamily="65" charset="-120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64196" y="54908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/>
              <a:t>正向行為功能介入方案與《情緒行為問題事件觀察記錄表》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638" y="1126480"/>
            <a:ext cx="8195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kern="0" dirty="0">
                <a:latin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任何情緒行為問題的處理不可能一次就完全有效，因此</a:t>
            </a:r>
            <a:r>
              <a:rPr lang="zh-TW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endParaRPr lang="en-US" altLang="zh-TW" sz="2400" b="1" kern="0" dirty="0" smtClean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  </a:t>
            </a:r>
            <a:r>
              <a:rPr lang="zh-TW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請</a:t>
            </a:r>
            <a:r>
              <a:rPr lang="zh-TW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確實先</a:t>
            </a:r>
            <a:r>
              <a:rPr lang="zh-TW" altLang="zh-TW" sz="2400" b="1" kern="0" dirty="0">
                <a:solidFill>
                  <a:srgbClr val="FF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設立正向行為目標</a:t>
            </a:r>
            <a:r>
              <a:rPr lang="zh-TW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  <a:endParaRPr lang="en-US" altLang="zh-TW" sz="2400" b="1" kern="0" dirty="0" smtClean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lang="en-US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.</a:t>
            </a:r>
            <a:r>
              <a:rPr lang="zh-TW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接著在行為處理的事件覺察行為前兆、控制策略、</a:t>
            </a:r>
            <a:r>
              <a:rPr lang="zh-TW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處理者</a:t>
            </a:r>
            <a:endParaRPr lang="en-US" altLang="zh-TW" sz="2400" b="1" kern="0" dirty="0" smtClean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   </a:t>
            </a:r>
            <a:r>
              <a:rPr lang="zh-TW" altLang="zh-TW" sz="2400" b="1" kern="0" dirty="0" smtClean="0">
                <a:ea typeface="新細明體" panose="02020500000000000000" pitchFamily="18" charset="-120"/>
                <a:cs typeface="Arial" panose="020B0604020202020204" pitchFamily="34" charset="0"/>
              </a:rPr>
              <a:t>態度</a:t>
            </a:r>
            <a:r>
              <a:rPr lang="zh-TW" altLang="zh-TW" sz="2400" b="1" kern="0" dirty="0">
                <a:ea typeface="新細明體" panose="02020500000000000000" pitchFamily="18" charset="-120"/>
                <a:cs typeface="Arial" panose="020B0604020202020204" pitchFamily="34" charset="0"/>
              </a:rPr>
              <a:t>，並記錄介入的過程和效果。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724150" y="63813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有愛無礙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For IEP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軟正黑體" panose="020B0604030504040204" pitchFamily="34" charset="-120"/>
                <a:cs typeface="+mn-cs"/>
              </a:rPr>
              <a:t>https://webiep.dale.nthu.edu.tw/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6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64440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TW" altLang="en-US" dirty="0">
                <a:solidFill>
                  <a:prstClr val="black"/>
                </a:solidFill>
              </a:rPr>
              <a:t>有愛無礙</a:t>
            </a:r>
            <a:r>
              <a:rPr lang="en-US" altLang="zh-TW" dirty="0">
                <a:solidFill>
                  <a:prstClr val="black"/>
                </a:solidFill>
              </a:rPr>
              <a:t>For IEP</a:t>
            </a:r>
            <a:r>
              <a:rPr lang="zh-TW" altLang="en-US" dirty="0">
                <a:solidFill>
                  <a:prstClr val="black"/>
                </a:solidFill>
              </a:rPr>
              <a:t>   </a:t>
            </a:r>
            <a:r>
              <a:rPr lang="en-US" altLang="zh-TW" dirty="0">
                <a:solidFill>
                  <a:prstClr val="black"/>
                </a:solidFill>
              </a:rPr>
              <a:t>https://webiep.dale.nthu.edu.tw/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2631" y="114447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</a:rPr>
              <a:t>範例：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有愛無礙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IEP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59197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/>
              <a:t>正向行為功能介入方案與《情緒行為問題事件觀察記錄表》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54620"/>
            <a:ext cx="8323096" cy="1075633"/>
          </a:xfrm>
          <a:prstGeom prst="rect">
            <a:avLst/>
          </a:prstGeom>
        </p:spPr>
      </p:pic>
      <p:pic>
        <p:nvPicPr>
          <p:cNvPr id="10" name="內容版面配置區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631" y="2978733"/>
            <a:ext cx="832309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5" y="1327515"/>
            <a:ext cx="8664155" cy="4388156"/>
          </a:xfrm>
          <a:prstGeom prst="rect">
            <a:avLst/>
          </a:prstGeom>
        </p:spPr>
      </p:pic>
      <p:sp>
        <p:nvSpPr>
          <p:cNvPr id="5" name="標題 4"/>
          <p:cNvSpPr txBox="1">
            <a:spLocks noGrp="1"/>
          </p:cNvSpPr>
          <p:nvPr>
            <p:ph type="title"/>
          </p:nvPr>
        </p:nvSpPr>
        <p:spPr>
          <a:xfrm>
            <a:off x="304800" y="6454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zh-TW" altLang="zh-TW" sz="2400" b="1" dirty="0">
                <a:effectLst/>
              </a:rPr>
              <a:t>正向行為功能介入方案與《情緒行為問題事件觀察記錄表》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17529">
                  <a:lumMod val="75000"/>
                </a:srgbClr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3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99" y="260648"/>
            <a:ext cx="8686800" cy="720080"/>
          </a:xfrm>
        </p:spPr>
        <p:txBody>
          <a:bodyPr>
            <a:normAutofit/>
          </a:bodyPr>
          <a:lstStyle/>
          <a:p>
            <a:r>
              <a:rPr lang="zh-TW" altLang="zh-TW" sz="2400" b="1" dirty="0">
                <a:effectLst/>
              </a:rPr>
              <a:t>正向行為功能介入方案與《情緒行為問題事件觀察記錄表》</a:t>
            </a:r>
            <a:endParaRPr lang="zh-TW" altLang="en-US" sz="2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325864" cy="5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2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99" y="332656"/>
            <a:ext cx="8686800" cy="720080"/>
          </a:xfrm>
        </p:spPr>
        <p:txBody>
          <a:bodyPr>
            <a:normAutofit/>
          </a:bodyPr>
          <a:lstStyle/>
          <a:p>
            <a:r>
              <a:rPr lang="zh-TW" altLang="zh-TW" sz="2400" b="1" dirty="0">
                <a:effectLst/>
              </a:rPr>
              <a:t>正向行為功能介入方案與《情緒行為問題事件觀察記錄表》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38423"/>
            <a:ext cx="8280920" cy="56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68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r>
              <a:rPr lang="zh-TW" altLang="zh-TW" sz="2400" b="1" dirty="0">
                <a:effectLst/>
              </a:rPr>
              <a:t>正向行為功能介入方案與《情緒行為問題事件觀察記錄表》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740" y="1013057"/>
            <a:ext cx="8280920" cy="54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行為分析法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+mj-lt"/>
              </a:rPr>
              <a:t>又稱</a:t>
            </a:r>
            <a:r>
              <a:rPr lang="en-US" altLang="zh-TW" dirty="0" smtClean="0">
                <a:latin typeface="+mj-lt"/>
              </a:rPr>
              <a:t>ABC</a:t>
            </a:r>
            <a:r>
              <a:rPr lang="zh-TW" altLang="en-US" dirty="0" smtClean="0">
                <a:latin typeface="+mj-lt"/>
              </a:rPr>
              <a:t>法</a:t>
            </a:r>
            <a:endParaRPr lang="en-US" altLang="zh-TW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掌握前事（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antecedents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行為（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behavior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B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dirty="0" smtClean="0">
              <a:latin typeface="+mj-lt"/>
            </a:endParaRPr>
          </a:p>
          <a:p>
            <a:pPr indent="20638">
              <a:buFont typeface="Wingdings" pitchFamily="2" charset="2"/>
              <a:buChar char="n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後果（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consequences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，簡稱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C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）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標楷體" pitchFamily="65" charset="-120"/>
              </a:rPr>
              <a:t>診斷行為問題的原因、發生情境、行為功能，持續監控情境、目標以及結果，蒐集引起個體出現行為問題的個人、物和環境因素，並利用所蒐集的資訊作為行為問題是否會發生的預測内容，進而設計介入策略。</a:t>
            </a:r>
            <a:endParaRPr lang="zh-TW" altLang="en-US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 noChangeArrowheads="1"/>
          </p:cNvPicPr>
          <p:nvPr/>
        </p:nvPicPr>
        <p:blipFill>
          <a:blip r:embed="rId2" cstate="print"/>
          <a:srcRect b="18775"/>
          <a:stretch>
            <a:fillRect/>
          </a:stretch>
        </p:blipFill>
        <p:spPr bwMode="auto">
          <a:xfrm>
            <a:off x="539552" y="231884"/>
            <a:ext cx="7272808" cy="66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876256" y="594928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鈕文英</a:t>
            </a:r>
            <a:r>
              <a:rPr lang="en-US" altLang="zh-TW" sz="1400" dirty="0" smtClean="0"/>
              <a:t>(2009):</a:t>
            </a:r>
            <a:r>
              <a:rPr lang="zh-TW" altLang="en-US" sz="1400" dirty="0" smtClean="0"/>
              <a:t>身心障礙者的正向行為支持。台北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心理</a:t>
            </a:r>
            <a:endParaRPr lang="zh-TW" altLang="en-US" sz="1400" dirty="0"/>
          </a:p>
        </p:txBody>
      </p:sp>
      <p:pic>
        <p:nvPicPr>
          <p:cNvPr id="7" name="圖片 4"/>
          <p:cNvPicPr>
            <a:picLocks noChangeAspect="1" noChangeArrowheads="1"/>
          </p:cNvPicPr>
          <p:nvPr/>
        </p:nvPicPr>
        <p:blipFill>
          <a:blip r:embed="rId2" cstate="print"/>
          <a:srcRect t="91466" r="31174" b="5061"/>
          <a:stretch>
            <a:fillRect/>
          </a:stretch>
        </p:blipFill>
        <p:spPr bwMode="auto">
          <a:xfrm>
            <a:off x="4860032" y="404664"/>
            <a:ext cx="381652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24403" y="1495175"/>
            <a:ext cx="1800200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54874" y="4365104"/>
            <a:ext cx="4557286" cy="23762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79010" y="209422"/>
            <a:ext cx="1800200" cy="10801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44008" y="1484784"/>
            <a:ext cx="3168352" cy="19442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134848" y="14847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A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48037" y="4281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A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139952" y="1886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B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969046" y="146473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Geometr415 Blk BT" pitchFamily="34" charset="0"/>
              </a:rPr>
              <a:t>C</a:t>
            </a:r>
            <a:endParaRPr lang="zh-TW" altLang="en-US" sz="2400" b="1" dirty="0">
              <a:solidFill>
                <a:srgbClr val="FF0000"/>
              </a:solidFill>
              <a:latin typeface="Geometr415 Blk B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46846"/>
          </a:xfrm>
        </p:spPr>
        <p:txBody>
          <a:bodyPr/>
          <a:lstStyle/>
          <a:p>
            <a:r>
              <a:rPr lang="zh-TW" altLang="en-US" dirty="0" smtClean="0"/>
              <a:t>預防問題行為－前事控制</a:t>
            </a:r>
            <a:r>
              <a:rPr lang="en-US" altLang="zh-TW" dirty="0" smtClean="0"/>
              <a:t>:</a:t>
            </a:r>
            <a:r>
              <a:rPr lang="zh-TW" altLang="en-US" dirty="0" smtClean="0"/>
              <a:t>在行為問題發生前就採取行動，以避免行為問題的發生。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可區分為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遙遠前事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遠因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近因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4755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5105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39552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掌握前事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(Antecedents , 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簡稱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zh-TW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遙遠前事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背景因素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1520" y="1916832"/>
          <a:ext cx="8640960" cy="477490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8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前事分類</a:t>
                      </a:r>
                      <a:endParaRPr lang="zh-TW" alt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介入策略</a:t>
                      </a:r>
                      <a:endParaRPr lang="zh-TW" altLang="en-US" sz="2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生理因素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2100" dirty="0" smtClean="0"/>
                        <a:t>針對個案的生理與能力問題，應評估學習特性的，設計合適的課程。</a:t>
                      </a:r>
                      <a:r>
                        <a:rPr lang="zh-TW" altLang="zh-TW" sz="2100" dirty="0" smtClean="0">
                          <a:solidFill>
                            <a:srgbClr val="7030A0"/>
                          </a:solidFill>
                        </a:rPr>
                        <a:t>例如：</a:t>
                      </a:r>
                      <a:r>
                        <a:rPr lang="en-US" altLang="zh-TW" sz="2100" dirty="0" smtClean="0">
                          <a:solidFill>
                            <a:srgbClr val="7030A0"/>
                          </a:solidFill>
                        </a:rPr>
                        <a:t>ADHD</a:t>
                      </a:r>
                      <a:r>
                        <a:rPr lang="zh-TW" altLang="zh-TW" sz="2100" dirty="0" smtClean="0">
                          <a:solidFill>
                            <a:srgbClr val="7030A0"/>
                          </a:solidFill>
                        </a:rPr>
                        <a:t>學生隨意離開位置，教師則提供干擾行為的替代方案─指定擔任板擦股長，以合理走動的行為取代負向行為</a:t>
                      </a:r>
                      <a:r>
                        <a:rPr lang="zh-TW" altLang="zh-TW" sz="2100" dirty="0" smtClean="0"/>
                        <a:t>。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dirty="0" smtClean="0"/>
                        <a:t>2.</a:t>
                      </a:r>
                      <a:r>
                        <a:rPr lang="zh-TW" altLang="zh-TW" sz="2100" dirty="0" smtClean="0"/>
                        <a:t>結合醫療資源介入，評估服用藥物的必要性，以增加情緒的穩定性。</a:t>
                      </a:r>
                      <a:endParaRPr lang="zh-TW" altLang="zh-TW" sz="2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認知因素</a:t>
                      </a:r>
                      <a:endParaRPr lang="en-US" altLang="zh-TW" sz="2100" dirty="0" smtClean="0"/>
                    </a:p>
                    <a:p>
                      <a:r>
                        <a:rPr lang="zh-TW" altLang="en-US" sz="2100" dirty="0" smtClean="0"/>
                        <a:t>情緒因素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zh-TW" sz="2100" dirty="0" smtClean="0"/>
                        <a:t>提供相關輔導支持介入，必要時透過心理輔導改善問題行為。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21"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需求因素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100" dirty="0" smtClean="0"/>
                        <a:t>評估社會福利的介入需求，給予合適協助，改善學生的狀況。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79512" y="1259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個體背景因素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5" y="1879600"/>
          <a:ext cx="8640961" cy="4286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3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前事分類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4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社會因素</a:t>
                      </a:r>
                      <a:endParaRPr lang="en-US" altLang="zh-TW" sz="2100" dirty="0" smtClean="0"/>
                    </a:p>
                    <a:p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家庭、學校等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dirty="0" smtClean="0"/>
                        <a:t>瞭解個案的家庭背景，提供相關的支持服務。</a:t>
                      </a:r>
                      <a:endParaRPr lang="en-US" altLang="zh-TW" sz="2100" dirty="0" smtClean="0"/>
                    </a:p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例如：學生之家庭為低收入戶，因此經常沒有早餐吃，可協助其申請補助、校內的愛心早餐</a:t>
                      </a:r>
                      <a:endParaRPr lang="zh-TW" altLang="en-US" sz="21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物理環境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針對個案問題行為所處的物理環境進行分析，進一步找出影響的因素，並與相關人員溝通解決問題。</a:t>
                      </a:r>
                      <a:endParaRPr lang="en-US" altLang="zh-TW" sz="2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例如：因施工使上課環境嘈雜，可暫時更換教室上課；</a:t>
                      </a:r>
                      <a:endParaRPr lang="en-US" altLang="zh-TW" sz="21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aseline="0" dirty="0" smtClean="0">
                          <a:solidFill>
                            <a:srgbClr val="7030A0"/>
                          </a:solidFill>
                        </a:rPr>
                        <a:t>    撤除教室中會影響學生專注力的干擾物</a:t>
                      </a: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。</a:t>
                      </a:r>
                      <a:endParaRPr lang="zh-TW" altLang="en-US" sz="21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12" y="1259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環境背景因素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5"/>
          <p:cNvSpPr txBox="1">
            <a:spLocks noGrp="1"/>
          </p:cNvSpPr>
          <p:nvPr>
            <p:ph type="title"/>
          </p:nvPr>
        </p:nvSpPr>
        <p:spPr>
          <a:xfrm>
            <a:off x="304800" y="40466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遙遠前事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背景因素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立即前事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行為的功能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介入策略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259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調整情境因素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1772816"/>
          <a:ext cx="8820472" cy="501343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4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介入策略</a:t>
                      </a:r>
                      <a:endParaRPr lang="zh-TW" altLang="en-US" sz="2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具體做法</a:t>
                      </a:r>
                      <a:endParaRPr lang="zh-TW" altLang="en-US" sz="2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9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調整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座位</a:t>
                      </a: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dirty="0" smtClean="0"/>
                        <a:t>將會互相干擾學生之座位隔開。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2.</a:t>
                      </a:r>
                      <a:r>
                        <a:rPr lang="zh-TW" altLang="en-US" sz="2100" dirty="0" smtClean="0"/>
                        <a:t>安排小老師坐在需要協助的同學旁。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100" dirty="0" smtClean="0"/>
                        <a:t>3.</a:t>
                      </a:r>
                      <a:r>
                        <a:rPr lang="zh-TW" altLang="en-US" sz="2100" dirty="0" smtClean="0"/>
                        <a:t>根據學生需求，將座位遠離門、窗等可能干擾源。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調整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物理環境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dirty="0" smtClean="0"/>
                        <a:t>活動地點的變化，以減少因無聊或厭倦而產生的問題行為。</a:t>
                      </a:r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2.</a:t>
                      </a:r>
                      <a:r>
                        <a:rPr lang="zh-TW" altLang="en-US" sz="2100" dirty="0" smtClean="0"/>
                        <a:t>針對學生需求調整教室採光、色彩、動線、空間大小等。</a:t>
                      </a:r>
                    </a:p>
                    <a:p>
                      <a:pPr marL="271463" marR="0" lvl="0" indent="-2714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/>
                        <a:t>3.</a:t>
                      </a:r>
                      <a:r>
                        <a:rPr lang="zh-TW" altLang="en-US" sz="2100" dirty="0" smtClean="0"/>
                        <a:t>針對學生需求提供結構式的教室空間規劃。</a:t>
                      </a:r>
                      <a:endParaRPr lang="zh-TW" altLang="en-US" sz="2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調整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活動時間</a:t>
                      </a:r>
                      <a:endParaRPr lang="zh-TW" alt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/>
                        <a:t>若行為多發生在特定時間，可將活動時間作調整。</a:t>
                      </a:r>
                      <a:endParaRPr lang="en-US" altLang="zh-TW" sz="2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solidFill>
                            <a:srgbClr val="7030A0"/>
                          </a:solidFill>
                        </a:rPr>
                        <a:t>例如：在午覺睡醒後易出現問題行為，可先提早叫醒學生，給予上課緩衝的彈性。</a:t>
                      </a:r>
                      <a:endParaRPr lang="zh-TW" altLang="en-US" sz="2100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858</TotalTime>
  <Words>2751</Words>
  <Application>Microsoft Office PowerPoint</Application>
  <PresentationFormat>如螢幕大小 (4:3)</PresentationFormat>
  <Paragraphs>232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9" baseType="lpstr">
      <vt:lpstr>Geometr415 Blk BT</vt:lpstr>
      <vt:lpstr>華康標楷體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旅程</vt:lpstr>
      <vt:lpstr>問題行為介入策略-                       行為分析</vt:lpstr>
      <vt:lpstr>正向行為支持</vt:lpstr>
      <vt:lpstr>行為問題</vt:lpstr>
      <vt:lpstr>行為分析法</vt:lpstr>
      <vt:lpstr>PowerPoint 簡報</vt:lpstr>
      <vt:lpstr>PowerPoint 簡報</vt:lpstr>
      <vt:lpstr>遙遠前事(背景因素)介入策略</vt:lpstr>
      <vt:lpstr>遙遠前事(背景因素)介入策略</vt:lpstr>
      <vt:lpstr>立即前事(行為的功能)介入策略</vt:lpstr>
      <vt:lpstr>立即前事(行為的功能)介入策略</vt:lpstr>
      <vt:lpstr>立即前事(行為的功能)介入策略</vt:lpstr>
      <vt:lpstr>立即前事(行為的功能)介入策略</vt:lpstr>
      <vt:lpstr>立即前事(行為的功能)介入策略</vt:lpstr>
      <vt:lpstr>PowerPoint 簡報</vt:lpstr>
      <vt:lpstr>行為訓練</vt:lpstr>
      <vt:lpstr>行為訓練</vt:lpstr>
      <vt:lpstr>PowerPoint 簡報</vt:lpstr>
      <vt:lpstr>參、課堂干擾行為處理策略─行為訓練</vt:lpstr>
      <vt:lpstr>參、課堂干擾行為處理策略─行為訓練</vt:lpstr>
      <vt:lpstr>參、課堂干擾行為處理策略─行為訓練</vt:lpstr>
      <vt:lpstr>範例-個案狀況</vt:lpstr>
      <vt:lpstr>範例-個案狀況</vt:lpstr>
      <vt:lpstr>範例-個案行為之功能評量</vt:lpstr>
      <vt:lpstr>IEP行為問題處理-法規依據</vt:lpstr>
      <vt:lpstr>行為分析與功能評量</vt:lpstr>
      <vt:lpstr>PowerPoint 簡報</vt:lpstr>
      <vt:lpstr>行為功能介入方案-次及預防策略參考表</vt:lpstr>
      <vt:lpstr>行為功能介入方案-次及預防策略參考表</vt:lpstr>
      <vt:lpstr>行為功能介入方案-次及預防策略參考表</vt:lpstr>
      <vt:lpstr>PowerPoint 簡報</vt:lpstr>
      <vt:lpstr>PowerPoint 簡報</vt:lpstr>
      <vt:lpstr>正向行為功能介入方案與《情緒行為問題事件觀察記錄表》</vt:lpstr>
      <vt:lpstr>正向行為功能介入方案與《情緒行為問題事件觀察記錄表》</vt:lpstr>
      <vt:lpstr>正向行為功能介入方案與《情緒行為問題事件觀察記錄表》</vt:lpstr>
      <vt:lpstr>正向行為功能介入方案與《情緒行為問題事件觀察記錄表》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行為分析治療</dc:title>
  <dc:creator>User</dc:creator>
  <cp:lastModifiedBy>YRMENG</cp:lastModifiedBy>
  <cp:revision>116</cp:revision>
  <dcterms:created xsi:type="dcterms:W3CDTF">2015-05-27T03:39:38Z</dcterms:created>
  <dcterms:modified xsi:type="dcterms:W3CDTF">2022-10-23T10:14:08Z</dcterms:modified>
</cp:coreProperties>
</file>